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16" r:id="rId3"/>
    <p:sldId id="257" r:id="rId4"/>
    <p:sldId id="265" r:id="rId5"/>
    <p:sldId id="263" r:id="rId6"/>
    <p:sldId id="283" r:id="rId7"/>
    <p:sldId id="286" r:id="rId8"/>
    <p:sldId id="268" r:id="rId9"/>
    <p:sldId id="287" r:id="rId10"/>
    <p:sldId id="271" r:id="rId11"/>
    <p:sldId id="273" r:id="rId12"/>
    <p:sldId id="285" r:id="rId13"/>
    <p:sldId id="266" r:id="rId14"/>
    <p:sldId id="264" r:id="rId15"/>
    <p:sldId id="289" r:id="rId16"/>
    <p:sldId id="280" r:id="rId17"/>
    <p:sldId id="278" r:id="rId18"/>
    <p:sldId id="279" r:id="rId19"/>
    <p:sldId id="290" r:id="rId20"/>
    <p:sldId id="292" r:id="rId21"/>
    <p:sldId id="294" r:id="rId22"/>
    <p:sldId id="298" r:id="rId23"/>
    <p:sldId id="299" r:id="rId24"/>
    <p:sldId id="274" r:id="rId25"/>
    <p:sldId id="275" r:id="rId26"/>
    <p:sldId id="277" r:id="rId27"/>
    <p:sldId id="301" r:id="rId28"/>
    <p:sldId id="269" r:id="rId29"/>
    <p:sldId id="276" r:id="rId30"/>
    <p:sldId id="317" r:id="rId31"/>
    <p:sldId id="319" r:id="rId32"/>
    <p:sldId id="320" r:id="rId33"/>
    <p:sldId id="270" r:id="rId34"/>
    <p:sldId id="321" r:id="rId35"/>
    <p:sldId id="322" r:id="rId36"/>
    <p:sldId id="282" r:id="rId37"/>
    <p:sldId id="323" r:id="rId38"/>
    <p:sldId id="284" r:id="rId39"/>
    <p:sldId id="324"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63" d="100"/>
          <a:sy n="163" d="100"/>
        </p:scale>
        <p:origin x="174"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cs-CZ" dirty="0" err="1"/>
              <a:t>Wie</a:t>
            </a:r>
            <a:r>
              <a:rPr lang="cs-CZ" dirty="0"/>
              <a:t> </a:t>
            </a:r>
            <a:r>
              <a:rPr lang="cs-CZ" dirty="0" err="1"/>
              <a:t>kommunizierst</a:t>
            </a:r>
            <a:r>
              <a:rPr lang="cs-CZ" dirty="0"/>
              <a:t> </a:t>
            </a:r>
            <a:r>
              <a:rPr lang="cs-CZ" dirty="0" err="1"/>
              <a:t>Du</a:t>
            </a:r>
            <a:r>
              <a:rPr lang="cs-CZ" dirty="0"/>
              <a:t> </a:t>
            </a:r>
            <a:r>
              <a:rPr lang="cs-CZ" dirty="0" err="1"/>
              <a:t>meistens</a:t>
            </a:r>
            <a:r>
              <a:rPr lang="cs-CZ" baseline="0" dirty="0"/>
              <a:t> </a:t>
            </a:r>
            <a:r>
              <a:rPr lang="cs-CZ" baseline="0" dirty="0" err="1"/>
              <a:t>mit</a:t>
            </a:r>
            <a:r>
              <a:rPr lang="cs-CZ" baseline="0" dirty="0"/>
              <a:t> den </a:t>
            </a:r>
            <a:r>
              <a:rPr lang="cs-CZ" baseline="0" dirty="0" err="1"/>
              <a:t>Freunden</a:t>
            </a:r>
            <a:r>
              <a:rPr lang="cs-CZ" baseline="0" dirty="0"/>
              <a:t>?</a:t>
            </a:r>
            <a:endParaRPr lang="en-US"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barChart>
        <c:barDir val="col"/>
        <c:grouping val="clustered"/>
        <c:varyColors val="0"/>
        <c:ser>
          <c:idx val="0"/>
          <c:order val="0"/>
          <c:tx>
            <c:strRef>
              <c:f>List1!$B$1</c:f>
              <c:strCache>
                <c:ptCount val="1"/>
                <c:pt idx="0">
                  <c:v>Řada 1</c:v>
                </c:pt>
              </c:strCache>
            </c:strRef>
          </c:tx>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List1!$A$2:$A$8</c:f>
              <c:strCache>
                <c:ptCount val="6"/>
                <c:pt idx="0">
                  <c:v>Na sociálních sítích</c:v>
                </c:pt>
                <c:pt idx="1">
                  <c:v>Přes SMS</c:v>
                </c:pt>
                <c:pt idx="2">
                  <c:v>Osobně</c:v>
                </c:pt>
                <c:pt idx="3">
                  <c:v>Telefonicky</c:v>
                </c:pt>
                <c:pt idx="4">
                  <c:v>Jinak</c:v>
                </c:pt>
                <c:pt idx="5">
                  <c:v>Emailem</c:v>
                </c:pt>
              </c:strCache>
            </c:strRef>
          </c:cat>
          <c:val>
            <c:numRef>
              <c:f>List1!$B$2:$B$8</c:f>
              <c:numCache>
                <c:formatCode>General</c:formatCode>
                <c:ptCount val="7"/>
                <c:pt idx="0">
                  <c:v>44</c:v>
                </c:pt>
                <c:pt idx="1">
                  <c:v>28</c:v>
                </c:pt>
                <c:pt idx="2">
                  <c:v>18</c:v>
                </c:pt>
                <c:pt idx="3">
                  <c:v>5</c:v>
                </c:pt>
                <c:pt idx="4">
                  <c:v>4</c:v>
                </c:pt>
                <c:pt idx="5">
                  <c:v>1</c:v>
                </c:pt>
              </c:numCache>
            </c:numRef>
          </c:val>
          <c:extLst>
            <c:ext xmlns:c16="http://schemas.microsoft.com/office/drawing/2014/chart" uri="{C3380CC4-5D6E-409C-BE32-E72D297353CC}">
              <c16:uniqueId val="{00000000-1225-421F-A4E8-52CB04B011C5}"/>
            </c:ext>
          </c:extLst>
        </c:ser>
        <c:dLbls>
          <c:dLblPos val="inEnd"/>
          <c:showLegendKey val="0"/>
          <c:showVal val="1"/>
          <c:showCatName val="0"/>
          <c:showSerName val="0"/>
          <c:showPercent val="0"/>
          <c:showBubbleSize val="0"/>
        </c:dLbls>
        <c:gapWidth val="41"/>
        <c:axId val="1414380079"/>
        <c:axId val="1414384239"/>
      </c:barChart>
      <c:catAx>
        <c:axId val="14143800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de-DE"/>
          </a:p>
        </c:txPr>
        <c:crossAx val="1414384239"/>
        <c:crosses val="autoZero"/>
        <c:auto val="1"/>
        <c:lblAlgn val="ctr"/>
        <c:lblOffset val="100"/>
        <c:noMultiLvlLbl val="0"/>
      </c:catAx>
      <c:valAx>
        <c:axId val="1414384239"/>
        <c:scaling>
          <c:orientation val="minMax"/>
        </c:scaling>
        <c:delete val="1"/>
        <c:axPos val="l"/>
        <c:numFmt formatCode="General" sourceLinked="1"/>
        <c:majorTickMark val="none"/>
        <c:minorTickMark val="none"/>
        <c:tickLblPos val="nextTo"/>
        <c:crossAx val="1414380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cs-CZ" dirty="0" err="1"/>
              <a:t>Wieviel</a:t>
            </a:r>
            <a:r>
              <a:rPr lang="cs-CZ" dirty="0"/>
              <a:t> </a:t>
            </a:r>
            <a:r>
              <a:rPr lang="cs-CZ" dirty="0" err="1"/>
              <a:t>Zeit</a:t>
            </a:r>
            <a:r>
              <a:rPr lang="cs-CZ" dirty="0"/>
              <a:t> </a:t>
            </a:r>
            <a:r>
              <a:rPr lang="cs-CZ" dirty="0" err="1"/>
              <a:t>verbringst</a:t>
            </a:r>
            <a:r>
              <a:rPr lang="cs-CZ" baseline="0" dirty="0"/>
              <a:t> </a:t>
            </a:r>
            <a:r>
              <a:rPr lang="cs-CZ" baseline="0" dirty="0" err="1"/>
              <a:t>Du</a:t>
            </a:r>
            <a:r>
              <a:rPr lang="cs-CZ" baseline="0" dirty="0"/>
              <a:t> </a:t>
            </a:r>
            <a:r>
              <a:rPr lang="cs-CZ" baseline="0" dirty="0" err="1"/>
              <a:t>durchschnittlich</a:t>
            </a:r>
            <a:r>
              <a:rPr lang="cs-CZ" baseline="0" dirty="0"/>
              <a:t> </a:t>
            </a:r>
            <a:r>
              <a:rPr lang="cs-CZ" baseline="0" dirty="0" err="1"/>
              <a:t>täglich</a:t>
            </a:r>
            <a:r>
              <a:rPr lang="cs-CZ" baseline="0" dirty="0"/>
              <a:t> </a:t>
            </a:r>
            <a:r>
              <a:rPr lang="cs-CZ" baseline="0" dirty="0" err="1"/>
              <a:t>im</a:t>
            </a:r>
            <a:r>
              <a:rPr lang="cs-CZ" baseline="0" dirty="0"/>
              <a:t> Internet oder </a:t>
            </a:r>
            <a:r>
              <a:rPr lang="cs-CZ" baseline="0" dirty="0" err="1"/>
              <a:t>bei</a:t>
            </a:r>
            <a:r>
              <a:rPr lang="cs-CZ" baseline="0" dirty="0"/>
              <a:t> online-</a:t>
            </a:r>
            <a:r>
              <a:rPr lang="cs-CZ" baseline="0" dirty="0" err="1"/>
              <a:t>Spielen</a:t>
            </a:r>
            <a:r>
              <a:rPr lang="cs-CZ" dirty="0"/>
              <a:t>?</a:t>
            </a:r>
            <a:endParaRPr lang="en-US"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barChart>
        <c:barDir val="col"/>
        <c:grouping val="clustered"/>
        <c:varyColors val="0"/>
        <c:ser>
          <c:idx val="0"/>
          <c:order val="0"/>
          <c:tx>
            <c:strRef>
              <c:f>List1!$B$1</c:f>
              <c:strCache>
                <c:ptCount val="1"/>
                <c:pt idx="0">
                  <c:v>Řada 1</c:v>
                </c:pt>
              </c:strCache>
            </c:strRef>
          </c:tx>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List1!$A$2:$A$8</c:f>
              <c:strCache>
                <c:ptCount val="7"/>
                <c:pt idx="0">
                  <c:v>méně než 1 hodinu</c:v>
                </c:pt>
                <c:pt idx="1">
                  <c:v>1 hodinu</c:v>
                </c:pt>
                <c:pt idx="2">
                  <c:v>2 hodiny</c:v>
                </c:pt>
                <c:pt idx="3">
                  <c:v>3 hodiny</c:v>
                </c:pt>
                <c:pt idx="4">
                  <c:v>4 hodiny</c:v>
                </c:pt>
                <c:pt idx="5">
                  <c:v>5 hodin</c:v>
                </c:pt>
                <c:pt idx="6">
                  <c:v>více než 5 hodin</c:v>
                </c:pt>
              </c:strCache>
            </c:strRef>
          </c:cat>
          <c:val>
            <c:numRef>
              <c:f>List1!$B$2:$B$8</c:f>
              <c:numCache>
                <c:formatCode>General</c:formatCode>
                <c:ptCount val="7"/>
                <c:pt idx="0">
                  <c:v>8</c:v>
                </c:pt>
                <c:pt idx="1">
                  <c:v>12</c:v>
                </c:pt>
                <c:pt idx="2">
                  <c:v>24</c:v>
                </c:pt>
                <c:pt idx="3">
                  <c:v>21</c:v>
                </c:pt>
                <c:pt idx="4">
                  <c:v>13</c:v>
                </c:pt>
                <c:pt idx="5">
                  <c:v>7</c:v>
                </c:pt>
                <c:pt idx="6">
                  <c:v>15</c:v>
                </c:pt>
              </c:numCache>
            </c:numRef>
          </c:val>
          <c:extLst>
            <c:ext xmlns:c16="http://schemas.microsoft.com/office/drawing/2014/chart" uri="{C3380CC4-5D6E-409C-BE32-E72D297353CC}">
              <c16:uniqueId val="{00000000-DB97-4785-AFA3-4A8E1D6F7A42}"/>
            </c:ext>
          </c:extLst>
        </c:ser>
        <c:dLbls>
          <c:dLblPos val="inEnd"/>
          <c:showLegendKey val="0"/>
          <c:showVal val="1"/>
          <c:showCatName val="0"/>
          <c:showSerName val="0"/>
          <c:showPercent val="0"/>
          <c:showBubbleSize val="0"/>
        </c:dLbls>
        <c:gapWidth val="41"/>
        <c:axId val="1090983823"/>
        <c:axId val="1090981327"/>
      </c:barChart>
      <c:catAx>
        <c:axId val="10909838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de-DE"/>
          </a:p>
        </c:txPr>
        <c:crossAx val="1090981327"/>
        <c:crosses val="autoZero"/>
        <c:auto val="1"/>
        <c:lblAlgn val="ctr"/>
        <c:lblOffset val="100"/>
        <c:noMultiLvlLbl val="0"/>
      </c:catAx>
      <c:valAx>
        <c:axId val="1090981327"/>
        <c:scaling>
          <c:orientation val="minMax"/>
        </c:scaling>
        <c:delete val="1"/>
        <c:axPos val="l"/>
        <c:numFmt formatCode="General" sourceLinked="1"/>
        <c:majorTickMark val="none"/>
        <c:minorTickMark val="none"/>
        <c:tickLblPos val="nextTo"/>
        <c:crossAx val="109098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cs-CZ" dirty="0" err="1"/>
              <a:t>Im</a:t>
            </a:r>
            <a:r>
              <a:rPr lang="cs-CZ" dirty="0"/>
              <a:t> </a:t>
            </a:r>
            <a:r>
              <a:rPr lang="cs-CZ" dirty="0" err="1"/>
              <a:t>welchen</a:t>
            </a:r>
            <a:r>
              <a:rPr lang="cs-CZ" dirty="0"/>
              <a:t> </a:t>
            </a:r>
            <a:r>
              <a:rPr lang="cs-CZ" dirty="0" err="1"/>
              <a:t>sozialen</a:t>
            </a:r>
            <a:r>
              <a:rPr lang="cs-CZ" dirty="0"/>
              <a:t> </a:t>
            </a:r>
            <a:r>
              <a:rPr lang="cs-CZ" dirty="0" err="1"/>
              <a:t>Netzwerk</a:t>
            </a:r>
            <a:r>
              <a:rPr lang="cs-CZ" dirty="0"/>
              <a:t> </a:t>
            </a:r>
            <a:r>
              <a:rPr lang="cs-CZ" dirty="0" err="1"/>
              <a:t>hast</a:t>
            </a:r>
            <a:r>
              <a:rPr lang="cs-CZ" dirty="0"/>
              <a:t> </a:t>
            </a:r>
            <a:r>
              <a:rPr lang="cs-CZ" dirty="0" err="1"/>
              <a:t>Du</a:t>
            </a:r>
            <a:r>
              <a:rPr lang="cs-CZ" dirty="0"/>
              <a:t> </a:t>
            </a:r>
            <a:r>
              <a:rPr lang="cs-CZ" dirty="0" err="1"/>
              <a:t>Dein</a:t>
            </a:r>
            <a:r>
              <a:rPr lang="cs-CZ" baseline="0" dirty="0"/>
              <a:t> Konto</a:t>
            </a:r>
            <a:r>
              <a:rPr lang="cs-CZ" dirty="0"/>
              <a:t>?</a:t>
            </a:r>
            <a:endParaRPr lang="en-US"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de-DE"/>
        </a:p>
      </c:txPr>
    </c:title>
    <c:autoTitleDeleted val="0"/>
    <c:plotArea>
      <c:layout/>
      <c:barChart>
        <c:barDir val="col"/>
        <c:grouping val="clustered"/>
        <c:varyColors val="0"/>
        <c:ser>
          <c:idx val="0"/>
          <c:order val="0"/>
          <c:tx>
            <c:strRef>
              <c:f>List1!$B$1</c:f>
              <c:strCache>
                <c:ptCount val="1"/>
                <c:pt idx="0">
                  <c:v>Řada 1</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List1!$A$2:$A$9</c:f>
              <c:strCache>
                <c:ptCount val="8"/>
                <c:pt idx="0">
                  <c:v>Instagram</c:v>
                </c:pt>
                <c:pt idx="1">
                  <c:v>YouTube</c:v>
                </c:pt>
                <c:pt idx="2">
                  <c:v>Facebook</c:v>
                </c:pt>
                <c:pt idx="3">
                  <c:v>Snapchat</c:v>
                </c:pt>
                <c:pt idx="4">
                  <c:v>TikTok</c:v>
                </c:pt>
                <c:pt idx="5">
                  <c:v>Pinterest</c:v>
                </c:pt>
                <c:pt idx="6">
                  <c:v>Twitter</c:v>
                </c:pt>
                <c:pt idx="7">
                  <c:v>Reddit</c:v>
                </c:pt>
              </c:strCache>
            </c:strRef>
          </c:cat>
          <c:val>
            <c:numRef>
              <c:f>List1!$B$2:$B$9</c:f>
              <c:numCache>
                <c:formatCode>General</c:formatCode>
                <c:ptCount val="8"/>
                <c:pt idx="0">
                  <c:v>87</c:v>
                </c:pt>
                <c:pt idx="1">
                  <c:v>76</c:v>
                </c:pt>
                <c:pt idx="2">
                  <c:v>63</c:v>
                </c:pt>
                <c:pt idx="3">
                  <c:v>59</c:v>
                </c:pt>
                <c:pt idx="4">
                  <c:v>54</c:v>
                </c:pt>
                <c:pt idx="5">
                  <c:v>35</c:v>
                </c:pt>
                <c:pt idx="6">
                  <c:v>30</c:v>
                </c:pt>
                <c:pt idx="7">
                  <c:v>19</c:v>
                </c:pt>
              </c:numCache>
            </c:numRef>
          </c:val>
          <c:extLst>
            <c:ext xmlns:c16="http://schemas.microsoft.com/office/drawing/2014/chart" uri="{C3380CC4-5D6E-409C-BE32-E72D297353CC}">
              <c16:uniqueId val="{00000000-D43E-465E-A721-E0D93ECE6427}"/>
            </c:ext>
          </c:extLst>
        </c:ser>
        <c:dLbls>
          <c:dLblPos val="inEnd"/>
          <c:showLegendKey val="0"/>
          <c:showVal val="1"/>
          <c:showCatName val="0"/>
          <c:showSerName val="0"/>
          <c:showPercent val="0"/>
          <c:showBubbleSize val="0"/>
        </c:dLbls>
        <c:gapWidth val="41"/>
        <c:axId val="1009161999"/>
        <c:axId val="1009161583"/>
      </c:barChart>
      <c:catAx>
        <c:axId val="10091619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de-DE"/>
          </a:p>
        </c:txPr>
        <c:crossAx val="1009161583"/>
        <c:crosses val="autoZero"/>
        <c:auto val="1"/>
        <c:lblAlgn val="ctr"/>
        <c:lblOffset val="100"/>
        <c:noMultiLvlLbl val="0"/>
      </c:catAx>
      <c:valAx>
        <c:axId val="1009161583"/>
        <c:scaling>
          <c:orientation val="minMax"/>
        </c:scaling>
        <c:delete val="1"/>
        <c:axPos val="l"/>
        <c:numFmt formatCode="General" sourceLinked="1"/>
        <c:majorTickMark val="none"/>
        <c:minorTickMark val="none"/>
        <c:tickLblPos val="nextTo"/>
        <c:crossAx val="1009161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4B6D2F-D60D-4163-8AB0-7A49FA9C193C}" type="datetimeFigureOut">
              <a:rPr lang="cs-CZ" smtClean="0"/>
              <a:t>23.06.2023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977D9A-07D8-4ADA-AD15-466D0168EF49}" type="slidenum">
              <a:rPr lang="cs-CZ" smtClean="0"/>
              <a:t>‹Nr.›</a:t>
            </a:fld>
            <a:endParaRPr lang="cs-CZ"/>
          </a:p>
        </p:txBody>
      </p:sp>
    </p:spTree>
    <p:extLst>
      <p:ext uri="{BB962C8B-B14F-4D97-AF65-F5344CB8AC3E}">
        <p14:creationId xmlns:p14="http://schemas.microsoft.com/office/powerpoint/2010/main" val="239130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s.wikipedia.org/w/index.php?title=Freemium&amp;action=edit&amp;redlink=1"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s.wikipedia.org/wiki/V%C3%A1le%C4%8Dn%C3%A1_mlha" TargetMode="External"/><Relationship Id="rId4" Type="http://schemas.openxmlformats.org/officeDocument/2006/relationships/hyperlink" Target="https://cs.wikipedia.org/wiki/Ban_(internet)"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s.wikipedia.org/w/index.php?title=Freemium&amp;action=edit&amp;redlink=1"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cs.wikipedia.org/wiki/V%C3%A1le%C4%8Dn%C3%A1_mlha" TargetMode="External"/><Relationship Id="rId4" Type="http://schemas.openxmlformats.org/officeDocument/2006/relationships/hyperlink" Target="https://cs.wikipedia.org/wiki/Ban_(interne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s.wikipedia.org/wiki/Rat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s.wikipedia.org/wiki/Po%C4%8D%C3%ADta%C4%8Dov%C3%A1_hra"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s.wikipedia.org/wiki/Videohra_pro_v%C3%ADce_hr%C3%A1%C4%8D%C5%AF"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s.wikipedia.org/wiki/Po%C4%8D%C3%ADta%C4%8D" TargetMode="External"/><Relationship Id="rId4" Type="http://schemas.openxmlformats.org/officeDocument/2006/relationships/hyperlink" Target="https://cs.wikipedia.org/wiki/Free_to_pla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s.wikipedia.org/wiki/De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s.wikipedia.org/wiki/Noc"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s.wikipedia.org/wiki/Bou%C5%99e_(meteorologi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Top – </a:t>
            </a:r>
            <a:r>
              <a:rPr lang="cs-CZ" dirty="0" err="1"/>
              <a:t>Cristiano</a:t>
            </a:r>
            <a:r>
              <a:rPr lang="cs-CZ" dirty="0"/>
              <a:t> Ronaldo, CGTN (čínská televize),</a:t>
            </a:r>
            <a:r>
              <a:rPr lang="cs-CZ" baseline="0" dirty="0"/>
              <a:t> Real Madrid, </a:t>
            </a:r>
            <a:r>
              <a:rPr lang="cs-CZ" baseline="0" dirty="0" err="1"/>
              <a:t>Will</a:t>
            </a:r>
            <a:r>
              <a:rPr lang="cs-CZ" baseline="0" dirty="0"/>
              <a:t> Smith, Vin Diesel…. </a:t>
            </a:r>
            <a:r>
              <a:rPr lang="cs-CZ" baseline="0" dirty="0" err="1"/>
              <a:t>Tasty</a:t>
            </a:r>
            <a:endParaRPr lang="cs-CZ" dirty="0"/>
          </a:p>
        </p:txBody>
      </p:sp>
      <p:sp>
        <p:nvSpPr>
          <p:cNvPr id="4" name="Zástupný symbol pro číslo snímku 3"/>
          <p:cNvSpPr>
            <a:spLocks noGrp="1"/>
          </p:cNvSpPr>
          <p:nvPr>
            <p:ph type="sldNum" sz="quarter" idx="10"/>
          </p:nvPr>
        </p:nvSpPr>
        <p:spPr/>
        <p:txBody>
          <a:bodyPr/>
          <a:lstStyle/>
          <a:p>
            <a:fld id="{09EA7684-95CF-4E79-A84C-7EC0A0F7AAB7}" type="slidenum">
              <a:rPr lang="cs-CZ" smtClean="0"/>
              <a:t>7</a:t>
            </a:fld>
            <a:endParaRPr lang="cs-CZ"/>
          </a:p>
        </p:txBody>
      </p:sp>
    </p:spTree>
    <p:extLst>
      <p:ext uri="{BB962C8B-B14F-4D97-AF65-F5344CB8AC3E}">
        <p14:creationId xmlns:p14="http://schemas.microsoft.com/office/powerpoint/2010/main" val="324162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solidFill>
                  <a:schemeClr val="bg1"/>
                </a:solidFill>
              </a:rPr>
              <a:t>League</a:t>
            </a:r>
            <a:r>
              <a:rPr lang="cs-CZ" dirty="0">
                <a:solidFill>
                  <a:schemeClr val="bg1"/>
                </a:solidFill>
              </a:rPr>
              <a:t> </a:t>
            </a:r>
            <a:r>
              <a:rPr lang="cs-CZ" dirty="0" err="1">
                <a:solidFill>
                  <a:schemeClr val="bg1"/>
                </a:solidFill>
              </a:rPr>
              <a:t>of</a:t>
            </a:r>
            <a:r>
              <a:rPr lang="cs-CZ" dirty="0">
                <a:solidFill>
                  <a:schemeClr val="bg1"/>
                </a:solidFill>
              </a:rPr>
              <a:t> </a:t>
            </a:r>
            <a:r>
              <a:rPr lang="cs-CZ" dirty="0" err="1">
                <a:solidFill>
                  <a:schemeClr val="bg1"/>
                </a:solidFill>
              </a:rPr>
              <a:t>Legends</a:t>
            </a:r>
            <a:r>
              <a:rPr lang="cs-CZ" dirty="0">
                <a:solidFill>
                  <a:schemeClr val="bg1"/>
                </a:solidFill>
              </a:rPr>
              <a:t> (</a:t>
            </a:r>
            <a:r>
              <a:rPr lang="cs-CZ" dirty="0" err="1">
                <a:solidFill>
                  <a:schemeClr val="bg1"/>
                </a:solidFill>
              </a:rPr>
              <a:t>LOLko</a:t>
            </a:r>
            <a:r>
              <a:rPr lang="cs-CZ" dirty="0">
                <a:solidFill>
                  <a:schemeClr val="bg1"/>
                </a:solidFill>
              </a:rPr>
              <a:t>) (2009)</a:t>
            </a:r>
          </a:p>
          <a:p>
            <a:pPr marL="171450" indent="-171450">
              <a:buFontTx/>
              <a:buChar char="-"/>
            </a:pPr>
            <a:r>
              <a:rPr lang="cs-CZ" dirty="0">
                <a:solidFill>
                  <a:schemeClr val="bg1"/>
                </a:solidFill>
              </a:rPr>
              <a:t>MOBA</a:t>
            </a:r>
            <a:r>
              <a:rPr lang="cs-CZ" baseline="0" dirty="0">
                <a:solidFill>
                  <a:schemeClr val="bg1"/>
                </a:solidFill>
              </a:rPr>
              <a:t> – více druhů hry</a:t>
            </a:r>
          </a:p>
          <a:p>
            <a:pPr marL="171450" indent="-171450">
              <a:buFontTx/>
              <a:buChar char="-"/>
            </a:pPr>
            <a:r>
              <a:rPr lang="cs-CZ" baseline="0" dirty="0">
                <a:solidFill>
                  <a:schemeClr val="bg1"/>
                </a:solidFill>
              </a:rPr>
              <a:t>Nejčastěji 5 hráčů při sobě, každý má svou roli (support, tank, </a:t>
            </a:r>
            <a:r>
              <a:rPr lang="cs-CZ" baseline="0" dirty="0" err="1">
                <a:solidFill>
                  <a:schemeClr val="bg1"/>
                </a:solidFill>
              </a:rPr>
              <a:t>jungl</a:t>
            </a:r>
            <a:r>
              <a:rPr lang="cs-CZ" baseline="0" dirty="0">
                <a:solidFill>
                  <a:schemeClr val="bg1"/>
                </a:solidFill>
              </a:rPr>
              <a:t>, </a:t>
            </a:r>
            <a:r>
              <a:rPr lang="cs-CZ" baseline="0" dirty="0" err="1">
                <a:solidFill>
                  <a:schemeClr val="bg1"/>
                </a:solidFill>
              </a:rPr>
              <a:t>mid</a:t>
            </a:r>
            <a:r>
              <a:rPr lang="cs-CZ" baseline="0" dirty="0">
                <a:solidFill>
                  <a:schemeClr val="bg1"/>
                </a:solidFill>
              </a:rPr>
              <a:t>, </a:t>
            </a:r>
            <a:r>
              <a:rPr lang="cs-CZ" baseline="0" dirty="0" err="1">
                <a:solidFill>
                  <a:schemeClr val="bg1"/>
                </a:solidFill>
              </a:rPr>
              <a:t>adc</a:t>
            </a:r>
            <a:r>
              <a:rPr lang="cs-CZ" baseline="0" dirty="0">
                <a:solidFill>
                  <a:schemeClr val="bg1"/>
                </a:solidFill>
              </a:rPr>
              <a:t>) – podle toho vybírá postavy (každá umí něco jiného, každá má svůj vlastní příběh)</a:t>
            </a:r>
          </a:p>
          <a:p>
            <a:pPr marL="171450" indent="-171450">
              <a:buFontTx/>
              <a:buChar char="-"/>
            </a:pPr>
            <a:r>
              <a:rPr lang="cs-CZ" baseline="0" dirty="0">
                <a:solidFill>
                  <a:schemeClr val="bg1"/>
                </a:solidFill>
              </a:rPr>
              <a:t>Obrovský, propracovaný svět plný příběhů</a:t>
            </a:r>
          </a:p>
          <a:p>
            <a:pPr marL="171450" indent="-171450">
              <a:buFontTx/>
              <a:buChar char="-"/>
            </a:pPr>
            <a:r>
              <a:rPr lang="cs-CZ" baseline="0" dirty="0">
                <a:solidFill>
                  <a:schemeClr val="bg1"/>
                </a:solidFill>
              </a:rPr>
              <a:t>Šampionát</a:t>
            </a:r>
          </a:p>
          <a:p>
            <a:pPr marL="171450" indent="-171450">
              <a:buFontTx/>
              <a:buChar char="-"/>
            </a:pPr>
            <a:r>
              <a:rPr lang="cs-CZ" baseline="0" dirty="0">
                <a:solidFill>
                  <a:schemeClr val="bg1"/>
                </a:solidFill>
              </a:rPr>
              <a:t>Zmínit DOTU</a:t>
            </a:r>
          </a:p>
          <a:p>
            <a:pPr marL="171450" indent="-171450">
              <a:buFontTx/>
              <a:buChar char="-"/>
            </a:pPr>
            <a:endParaRPr lang="cs-CZ" baseline="0" dirty="0">
              <a:solidFill>
                <a:schemeClr val="bg1"/>
              </a:solidFill>
            </a:endParaRPr>
          </a:p>
          <a:p>
            <a:r>
              <a:rPr lang="cs-CZ" sz="1200" b="0" i="0" kern="1200" dirty="0">
                <a:solidFill>
                  <a:schemeClr val="tx1"/>
                </a:solidFill>
                <a:effectLst/>
                <a:latin typeface="+mn-lt"/>
                <a:ea typeface="+mn-ea"/>
                <a:cs typeface="+mn-cs"/>
              </a:rPr>
              <a:t>Ve hře </a:t>
            </a:r>
            <a:r>
              <a:rPr lang="cs-CZ" sz="1200" b="0" i="0" kern="1200" dirty="0" err="1">
                <a:solidFill>
                  <a:schemeClr val="tx1"/>
                </a:solidFill>
                <a:effectLst/>
                <a:latin typeface="+mn-lt"/>
                <a:ea typeface="+mn-ea"/>
                <a:cs typeface="+mn-cs"/>
              </a:rPr>
              <a:t>League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of</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Legends</a:t>
            </a:r>
            <a:r>
              <a:rPr lang="cs-CZ" sz="1200" b="0" i="0" kern="1200" dirty="0">
                <a:solidFill>
                  <a:schemeClr val="tx1"/>
                </a:solidFill>
                <a:effectLst/>
                <a:latin typeface="+mn-lt"/>
                <a:ea typeface="+mn-ea"/>
                <a:cs typeface="+mn-cs"/>
              </a:rPr>
              <a:t> vystupuje hráč jako vyvolávač, který ovládá v jednom zápase jediného šampiona s unikátními vlastnostmi a bojuje spolu se svým týmem proti nepřátelskému týmu na jedné mapě. Cíl hry je obvykle zničit nepřátelský Nexus, stavbu, která je na druhém konci mapy u základny druhého týmu. Hra též může skončit kapitulací jednoho z týmu, a to po 15 minutách (všichni musí být pro) nebo po 20 minutách (4 z 5 musí být pro). Hráči hrají jednotlivé zápasy – podle režimu trvají většinou 15-60 minut.</a:t>
            </a:r>
          </a:p>
          <a:p>
            <a:r>
              <a:rPr lang="cs-CZ" sz="1200" b="0" i="0" kern="1200" dirty="0">
                <a:solidFill>
                  <a:schemeClr val="tx1"/>
                </a:solidFill>
                <a:effectLst/>
                <a:latin typeface="+mn-lt"/>
                <a:ea typeface="+mn-ea"/>
                <a:cs typeface="+mn-cs"/>
              </a:rPr>
              <a:t>Každý zápas ve hře začínají šampioni obvykle s jednou schopností, které si postupem času vylepšují a zpřístupňují si další (celkem 4 unikátní schopnosti, s výjimkami). Hráč má na začátku hry </a:t>
            </a:r>
            <a:r>
              <a:rPr lang="cs-CZ" sz="1200" b="0" i="0" kern="1200" dirty="0" err="1">
                <a:solidFill>
                  <a:schemeClr val="tx1"/>
                </a:solidFill>
                <a:effectLst/>
                <a:latin typeface="+mn-lt"/>
                <a:ea typeface="+mn-ea"/>
                <a:cs typeface="+mn-cs"/>
              </a:rPr>
              <a:t>Level</a:t>
            </a:r>
            <a:r>
              <a:rPr lang="cs-CZ" sz="1200" b="0" i="0" kern="1200" dirty="0">
                <a:solidFill>
                  <a:schemeClr val="tx1"/>
                </a:solidFill>
                <a:effectLst/>
                <a:latin typeface="+mn-lt"/>
                <a:ea typeface="+mn-ea"/>
                <a:cs typeface="+mn-cs"/>
              </a:rPr>
              <a:t> 1 a své schopnosti má všechny plně vyvinuté až v pozdní fázi hry na </a:t>
            </a:r>
            <a:r>
              <a:rPr lang="cs-CZ" sz="1200" b="0" i="0" kern="1200" dirty="0" err="1">
                <a:solidFill>
                  <a:schemeClr val="tx1"/>
                </a:solidFill>
                <a:effectLst/>
                <a:latin typeface="+mn-lt"/>
                <a:ea typeface="+mn-ea"/>
                <a:cs typeface="+mn-cs"/>
              </a:rPr>
              <a:t>Levelu</a:t>
            </a:r>
            <a:r>
              <a:rPr lang="cs-CZ" sz="1200" b="0" i="0" kern="1200" dirty="0">
                <a:solidFill>
                  <a:schemeClr val="tx1"/>
                </a:solidFill>
                <a:effectLst/>
                <a:latin typeface="+mn-lt"/>
                <a:ea typeface="+mn-ea"/>
                <a:cs typeface="+mn-cs"/>
              </a:rPr>
              <a:t> 18. Na postup do dalšího </a:t>
            </a:r>
            <a:r>
              <a:rPr lang="cs-CZ" sz="1200" b="0" i="0" kern="1200" dirty="0" err="1">
                <a:solidFill>
                  <a:schemeClr val="tx1"/>
                </a:solidFill>
                <a:effectLst/>
                <a:latin typeface="+mn-lt"/>
                <a:ea typeface="+mn-ea"/>
                <a:cs typeface="+mn-cs"/>
              </a:rPr>
              <a:t>levelu</a:t>
            </a:r>
            <a:r>
              <a:rPr lang="cs-CZ" sz="1200" b="0" i="0" kern="1200" dirty="0">
                <a:solidFill>
                  <a:schemeClr val="tx1"/>
                </a:solidFill>
                <a:effectLst/>
                <a:latin typeface="+mn-lt"/>
                <a:ea typeface="+mn-ea"/>
                <a:cs typeface="+mn-cs"/>
              </a:rPr>
              <a:t> je potřeba sbírat tzv. </a:t>
            </a:r>
            <a:r>
              <a:rPr lang="cs-CZ" sz="1200" b="0" i="0" kern="1200" dirty="0" err="1">
                <a:solidFill>
                  <a:schemeClr val="tx1"/>
                </a:solidFill>
                <a:effectLst/>
                <a:latin typeface="+mn-lt"/>
                <a:ea typeface="+mn-ea"/>
                <a:cs typeface="+mn-cs"/>
              </a:rPr>
              <a:t>expy</a:t>
            </a:r>
            <a:r>
              <a:rPr lang="cs-CZ" sz="1200" b="0" i="0" kern="1200" dirty="0">
                <a:solidFill>
                  <a:schemeClr val="tx1"/>
                </a:solidFill>
                <a:effectLst/>
                <a:latin typeface="+mn-lt"/>
                <a:ea typeface="+mn-ea"/>
                <a:cs typeface="+mn-cs"/>
              </a:rPr>
              <a:t> – ty se získávají pouhým pobytem na lajně, zabíjením jednotek a šampionů nebo asistencí na zabití. Postupem do dalšího </a:t>
            </a:r>
            <a:r>
              <a:rPr lang="cs-CZ" sz="1200" b="0" i="0" kern="1200" dirty="0" err="1">
                <a:solidFill>
                  <a:schemeClr val="tx1"/>
                </a:solidFill>
                <a:effectLst/>
                <a:latin typeface="+mn-lt"/>
                <a:ea typeface="+mn-ea"/>
                <a:cs typeface="+mn-cs"/>
              </a:rPr>
              <a:t>levelu</a:t>
            </a:r>
            <a:r>
              <a:rPr lang="cs-CZ" sz="1200" b="0" i="0" kern="1200" dirty="0">
                <a:solidFill>
                  <a:schemeClr val="tx1"/>
                </a:solidFill>
                <a:effectLst/>
                <a:latin typeface="+mn-lt"/>
                <a:ea typeface="+mn-ea"/>
                <a:cs typeface="+mn-cs"/>
              </a:rPr>
              <a:t> se jednak zpřístupní možnost aktivovat/vylepšit schopnost, ale také postavě stoupnou tzv. </a:t>
            </a:r>
            <a:r>
              <a:rPr lang="cs-CZ" sz="1200" b="0" i="1" kern="1200" dirty="0" err="1">
                <a:solidFill>
                  <a:schemeClr val="tx1"/>
                </a:solidFill>
                <a:effectLst/>
                <a:latin typeface="+mn-lt"/>
                <a:ea typeface="+mn-ea"/>
                <a:cs typeface="+mn-cs"/>
              </a:rPr>
              <a:t>staty</a:t>
            </a:r>
            <a:r>
              <a:rPr lang="cs-CZ" sz="1200" b="0" i="0" kern="1200" dirty="0">
                <a:solidFill>
                  <a:schemeClr val="tx1"/>
                </a:solidFill>
                <a:effectLst/>
                <a:latin typeface="+mn-lt"/>
                <a:ea typeface="+mn-ea"/>
                <a:cs typeface="+mn-cs"/>
              </a:rPr>
              <a:t> – hodnoty brnění, zdraví, many atd. Snaha mít co nejrychleji co nejvíce </a:t>
            </a:r>
            <a:r>
              <a:rPr lang="cs-CZ" sz="1200" b="0" i="0" kern="1200" dirty="0" err="1">
                <a:solidFill>
                  <a:schemeClr val="tx1"/>
                </a:solidFill>
                <a:effectLst/>
                <a:latin typeface="+mn-lt"/>
                <a:ea typeface="+mn-ea"/>
                <a:cs typeface="+mn-cs"/>
              </a:rPr>
              <a:t>levelů</a:t>
            </a:r>
            <a:r>
              <a:rPr lang="cs-CZ" sz="1200" b="0" i="0" kern="1200" dirty="0">
                <a:solidFill>
                  <a:schemeClr val="tx1"/>
                </a:solidFill>
                <a:effectLst/>
                <a:latin typeface="+mn-lt"/>
                <a:ea typeface="+mn-ea"/>
                <a:cs typeface="+mn-cs"/>
              </a:rPr>
              <a:t> zajištující náskok před protihráči je základní mechanikou hry.</a:t>
            </a:r>
          </a:p>
          <a:p>
            <a:r>
              <a:rPr lang="cs-CZ" sz="1200" b="0" i="0" kern="1200" dirty="0">
                <a:solidFill>
                  <a:schemeClr val="tx1"/>
                </a:solidFill>
                <a:effectLst/>
                <a:latin typeface="+mn-lt"/>
                <a:ea typeface="+mn-ea"/>
                <a:cs typeface="+mn-cs"/>
              </a:rPr>
              <a:t>Jedná se o hru typu </a:t>
            </a:r>
            <a:r>
              <a:rPr lang="cs-CZ" sz="1200" b="0" i="0" u="none" strike="noStrike" kern="1200" dirty="0" err="1">
                <a:solidFill>
                  <a:schemeClr val="tx1"/>
                </a:solidFill>
                <a:effectLst/>
                <a:latin typeface="+mn-lt"/>
                <a:ea typeface="+mn-ea"/>
                <a:cs typeface="+mn-cs"/>
                <a:hlinkClick r:id="rId3" tooltip="Freemium (stránka neexistuje)"/>
              </a:rPr>
              <a:t>freemium</a:t>
            </a:r>
            <a:r>
              <a:rPr lang="cs-CZ" sz="1200" b="0" i="0" kern="1200" dirty="0">
                <a:solidFill>
                  <a:schemeClr val="tx1"/>
                </a:solidFill>
                <a:effectLst/>
                <a:latin typeface="+mn-lt"/>
                <a:ea typeface="+mn-ea"/>
                <a:cs typeface="+mn-cs"/>
              </a:rPr>
              <a:t> – za reálné peníze lze koupit například skiny k postavám nebo samotné postavy, nelze s nimi ale žádným způsobem ovlivnit průběh hry a šanci na výhru.</a:t>
            </a:r>
          </a:p>
          <a:p>
            <a:r>
              <a:rPr lang="cs-CZ" sz="1200" b="0" i="0" kern="1200" dirty="0">
                <a:solidFill>
                  <a:schemeClr val="tx1"/>
                </a:solidFill>
                <a:effectLst/>
                <a:latin typeface="+mn-lt"/>
                <a:ea typeface="+mn-ea"/>
                <a:cs typeface="+mn-cs"/>
              </a:rPr>
              <a:t>Vyvolávač může hrát za jakéhokoliv šampiona, kterého má koupeného anebo za šampiony, které hra nabízí zdarma v tzv. </a:t>
            </a:r>
            <a:r>
              <a:rPr lang="cs-CZ" sz="1200" b="0" i="1" kern="1200" dirty="0">
                <a:solidFill>
                  <a:schemeClr val="tx1"/>
                </a:solidFill>
                <a:effectLst/>
                <a:latin typeface="+mn-lt"/>
                <a:ea typeface="+mn-ea"/>
                <a:cs typeface="+mn-cs"/>
              </a:rPr>
              <a:t>bezplatné týdenní rotaci</a:t>
            </a:r>
            <a:r>
              <a:rPr lang="cs-CZ" sz="1200" b="0" i="0" kern="1200" dirty="0">
                <a:solidFill>
                  <a:schemeClr val="tx1"/>
                </a:solidFill>
                <a:effectLst/>
                <a:latin typeface="+mn-lt"/>
                <a:ea typeface="+mn-ea"/>
                <a:cs typeface="+mn-cs"/>
              </a:rPr>
              <a:t>. Ve hře je celkem 150 jedinečných šampionů. Každý šampion má ve hře svůj příběh, pochází z určitého regionu, má svoje 4 unikátní schopnosti + pasivní schopnost(i). Pokud šampioni hrají proti sobě ve hře a jsou ze stejného regionu nebo jsou v nějakém příbuzenském vztahu, mívají na sebe hlášky a v některých případech i posílené schopnosti či bonusové úkoly jako například </a:t>
            </a:r>
            <a:r>
              <a:rPr lang="cs-CZ" sz="1200" b="0" i="0" kern="1200" dirty="0" err="1">
                <a:solidFill>
                  <a:schemeClr val="tx1"/>
                </a:solidFill>
                <a:effectLst/>
                <a:latin typeface="+mn-lt"/>
                <a:ea typeface="+mn-ea"/>
                <a:cs typeface="+mn-cs"/>
              </a:rPr>
              <a:t>Rengar</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vs</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Kha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zix</a:t>
            </a:r>
            <a:endParaRPr lang="cs-CZ" sz="1200" b="0" i="0" kern="1200" dirty="0">
              <a:solidFill>
                <a:schemeClr val="tx1"/>
              </a:solidFill>
              <a:effectLst/>
              <a:latin typeface="+mn-lt"/>
              <a:ea typeface="+mn-ea"/>
              <a:cs typeface="+mn-cs"/>
            </a:endParaRPr>
          </a:p>
          <a:p>
            <a:r>
              <a:rPr lang="cs-CZ" sz="1200" b="1" i="0" kern="1200" dirty="0">
                <a:solidFill>
                  <a:schemeClr val="tx1"/>
                </a:solidFill>
                <a:effectLst/>
                <a:latin typeface="+mn-lt"/>
                <a:ea typeface="+mn-ea"/>
                <a:cs typeface="+mn-cs"/>
              </a:rPr>
              <a:t>Strategie</a:t>
            </a:r>
          </a:p>
          <a:p>
            <a:r>
              <a:rPr lang="cs-CZ" sz="1200" b="0" i="0" kern="1200" dirty="0">
                <a:solidFill>
                  <a:schemeClr val="tx1"/>
                </a:solidFill>
                <a:effectLst/>
                <a:latin typeface="+mn-lt"/>
                <a:ea typeface="+mn-ea"/>
                <a:cs typeface="+mn-cs"/>
              </a:rPr>
              <a:t>Mezi základní strategie výhry, podobně jako u ostatních MOBA her patří:</a:t>
            </a:r>
          </a:p>
          <a:p>
            <a:r>
              <a:rPr lang="cs-CZ" sz="1200" b="0" i="0" kern="1200" dirty="0">
                <a:solidFill>
                  <a:schemeClr val="tx1"/>
                </a:solidFill>
                <a:effectLst/>
                <a:latin typeface="+mn-lt"/>
                <a:ea typeface="+mn-ea"/>
                <a:cs typeface="+mn-cs"/>
              </a:rPr>
              <a:t>Zachování chladné hlavy. Agresivní hráči jsou často nahlašováni a může jim být </a:t>
            </a:r>
            <a:r>
              <a:rPr lang="cs-CZ" sz="1200" b="0" i="0" u="none" strike="noStrike" kern="1200" dirty="0">
                <a:solidFill>
                  <a:schemeClr val="tx1"/>
                </a:solidFill>
                <a:effectLst/>
                <a:latin typeface="+mn-lt"/>
                <a:ea typeface="+mn-ea"/>
                <a:cs typeface="+mn-cs"/>
                <a:hlinkClick r:id="rId4" tooltip="Ban (internet)"/>
              </a:rPr>
              <a:t>odepřen přístup ke hře</a:t>
            </a:r>
            <a:r>
              <a:rPr lang="cs-CZ" sz="1200" b="0"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Mít na mapě tzv. vizi. Celá mapa je pokryta </a:t>
            </a:r>
            <a:r>
              <a:rPr lang="cs-CZ" sz="1200" b="0" i="0" u="none" strike="noStrike" kern="1200" dirty="0">
                <a:solidFill>
                  <a:schemeClr val="tx1"/>
                </a:solidFill>
                <a:effectLst/>
                <a:latin typeface="+mn-lt"/>
                <a:ea typeface="+mn-ea"/>
                <a:cs typeface="+mn-cs"/>
                <a:hlinkClick r:id="rId5" tooltip="Válečná mlha"/>
              </a:rPr>
              <a:t>válečnou mlhou</a:t>
            </a:r>
            <a:r>
              <a:rPr lang="cs-CZ" sz="1200" b="0" i="0" kern="1200" dirty="0">
                <a:solidFill>
                  <a:schemeClr val="tx1"/>
                </a:solidFill>
                <a:effectLst/>
                <a:latin typeface="+mn-lt"/>
                <a:ea typeface="+mn-ea"/>
                <a:cs typeface="+mn-cs"/>
              </a:rPr>
              <a:t> (tzv. Opar neznáma). Aby hráči nebyli překvapeni výpady ze tmy, pokládají na mapě totemy (</a:t>
            </a:r>
            <a:r>
              <a:rPr lang="cs-CZ" sz="1200" b="0" i="0" kern="1200" dirty="0" err="1">
                <a:solidFill>
                  <a:schemeClr val="tx1"/>
                </a:solidFill>
                <a:effectLst/>
                <a:latin typeface="+mn-lt"/>
                <a:ea typeface="+mn-ea"/>
                <a:cs typeface="+mn-cs"/>
              </a:rPr>
              <a:t>wardy</a:t>
            </a:r>
            <a:r>
              <a:rPr lang="cs-CZ" sz="1200" b="0" i="0" kern="1200" dirty="0">
                <a:solidFill>
                  <a:schemeClr val="tx1"/>
                </a:solidFill>
                <a:effectLst/>
                <a:latin typeface="+mn-lt"/>
                <a:ea typeface="+mn-ea"/>
                <a:cs typeface="+mn-cs"/>
              </a:rPr>
              <a:t>), které na určitou dobu oblast odhalí.</a:t>
            </a:r>
          </a:p>
          <a:p>
            <a:r>
              <a:rPr lang="cs-CZ" sz="1200" b="0" i="0" kern="1200" dirty="0">
                <a:solidFill>
                  <a:schemeClr val="tx1"/>
                </a:solidFill>
                <a:effectLst/>
                <a:latin typeface="+mn-lt"/>
                <a:ea typeface="+mn-ea"/>
                <a:cs typeface="+mn-cs"/>
              </a:rPr>
              <a:t>Týmová spolupráce. Hry, kdy spolu hráči komunikují např. přes </a:t>
            </a:r>
            <a:r>
              <a:rPr lang="cs-CZ" sz="1200" b="0" i="0" kern="1200" dirty="0" err="1">
                <a:solidFill>
                  <a:schemeClr val="tx1"/>
                </a:solidFill>
                <a:effectLst/>
                <a:latin typeface="+mn-lt"/>
                <a:ea typeface="+mn-ea"/>
                <a:cs typeface="+mn-cs"/>
              </a:rPr>
              <a:t>Discord</a:t>
            </a:r>
            <a:r>
              <a:rPr lang="cs-CZ" sz="1200" b="0" i="0" kern="1200" dirty="0">
                <a:solidFill>
                  <a:schemeClr val="tx1"/>
                </a:solidFill>
                <a:effectLst/>
                <a:latin typeface="+mn-lt"/>
                <a:ea typeface="+mn-ea"/>
                <a:cs typeface="+mn-cs"/>
              </a:rPr>
              <a:t> nebo </a:t>
            </a:r>
            <a:r>
              <a:rPr lang="cs-CZ" sz="1200" b="0" i="0" kern="1200" dirty="0" err="1">
                <a:solidFill>
                  <a:schemeClr val="tx1"/>
                </a:solidFill>
                <a:effectLst/>
                <a:latin typeface="+mn-lt"/>
                <a:ea typeface="+mn-ea"/>
                <a:cs typeface="+mn-cs"/>
              </a:rPr>
              <a:t>TeamSpeak</a:t>
            </a:r>
            <a:r>
              <a:rPr lang="cs-CZ" sz="1200" b="0" i="0" kern="1200" dirty="0">
                <a:solidFill>
                  <a:schemeClr val="tx1"/>
                </a:solidFill>
                <a:effectLst/>
                <a:latin typeface="+mn-lt"/>
                <a:ea typeface="+mn-ea"/>
                <a:cs typeface="+mn-cs"/>
              </a:rPr>
              <a:t> mají jiný charakter než hry, kde se hraje s neznámými lidmi a domluva je jen přes chat. Ve hře nelze vystupovat jako jeden za jednoho ale pracovat jako tým. Některé schopnosti různých šampionů se navíc různě doplňují, nebo například pomohou doplňování zdraví (</a:t>
            </a:r>
            <a:r>
              <a:rPr lang="cs-CZ" sz="1200" b="0" i="0" kern="1200" dirty="0" err="1">
                <a:solidFill>
                  <a:schemeClr val="tx1"/>
                </a:solidFill>
                <a:effectLst/>
                <a:latin typeface="+mn-lt"/>
                <a:ea typeface="+mn-ea"/>
                <a:cs typeface="+mn-cs"/>
              </a:rPr>
              <a:t>healování</a:t>
            </a:r>
            <a:r>
              <a:rPr lang="cs-CZ" sz="1200" b="0" i="0" kern="1200" dirty="0">
                <a:solidFill>
                  <a:schemeClr val="tx1"/>
                </a:solidFill>
                <a:effectLst/>
                <a:latin typeface="+mn-lt"/>
                <a:ea typeface="+mn-ea"/>
                <a:cs typeface="+mn-cs"/>
              </a:rPr>
              <a:t>) a díky tomu může i jen pár dobře domluvených okamžiků rozhodnout o výsledku hry.</a:t>
            </a:r>
          </a:p>
          <a:p>
            <a:r>
              <a:rPr lang="cs-CZ" sz="1200" b="0" i="0" kern="1200" dirty="0">
                <a:solidFill>
                  <a:schemeClr val="tx1"/>
                </a:solidFill>
                <a:effectLst/>
                <a:latin typeface="+mn-lt"/>
                <a:ea typeface="+mn-ea"/>
                <a:cs typeface="+mn-cs"/>
              </a:rPr>
              <a:t>Znalost všech šampionů a jejich kouzel</a:t>
            </a:r>
          </a:p>
          <a:p>
            <a:r>
              <a:rPr lang="cs-CZ" sz="1200" b="0" i="0" kern="1200" dirty="0">
                <a:solidFill>
                  <a:schemeClr val="tx1"/>
                </a:solidFill>
                <a:effectLst/>
                <a:latin typeface="+mn-lt"/>
                <a:ea typeface="+mn-ea"/>
                <a:cs typeface="+mn-cs"/>
              </a:rPr>
              <a:t>Nákup správných předmětů. Ve hře je velké množství předmětů, které přidávají šampionovi sílu a funkčnost do hry. Některé například zvyšují poškození, jiné přidávají hodnotu brnění, zvyšují hodnotu léčení, poskytují štíty atd.</a:t>
            </a:r>
          </a:p>
          <a:p>
            <a:r>
              <a:rPr lang="cs-CZ" sz="1200" b="1" i="0" kern="1200" dirty="0">
                <a:solidFill>
                  <a:schemeClr val="tx1"/>
                </a:solidFill>
                <a:effectLst/>
                <a:latin typeface="+mn-lt"/>
                <a:ea typeface="+mn-ea"/>
                <a:cs typeface="+mn-cs"/>
              </a:rPr>
              <a:t>Ocenění ve hře</a:t>
            </a:r>
          </a:p>
          <a:p>
            <a:r>
              <a:rPr lang="cs-CZ" sz="1200" b="0" i="0" kern="1200" dirty="0">
                <a:solidFill>
                  <a:schemeClr val="tx1"/>
                </a:solidFill>
                <a:effectLst/>
                <a:latin typeface="+mn-lt"/>
                <a:ea typeface="+mn-ea"/>
                <a:cs typeface="+mn-cs"/>
              </a:rPr>
              <a:t>Během hry mohou hráči získat ocenění několika typů, za každé ocenění navíc dostanou odměnu v podobě zlaťáků</a:t>
            </a:r>
          </a:p>
          <a:p>
            <a:r>
              <a:rPr lang="cs-CZ" sz="1200" b="0" i="0" kern="1200" dirty="0">
                <a:solidFill>
                  <a:schemeClr val="tx1"/>
                </a:solidFill>
                <a:effectLst/>
                <a:latin typeface="+mn-lt"/>
                <a:ea typeface="+mn-ea"/>
                <a:cs typeface="+mn-cs"/>
              </a:rPr>
              <a:t>První prolitá krev</a:t>
            </a:r>
          </a:p>
          <a:p>
            <a:r>
              <a:rPr lang="cs-CZ" sz="1200" b="0" i="0" kern="1200" dirty="0">
                <a:solidFill>
                  <a:schemeClr val="tx1"/>
                </a:solidFill>
                <a:effectLst/>
                <a:latin typeface="+mn-lt"/>
                <a:ea typeface="+mn-ea"/>
                <a:cs typeface="+mn-cs"/>
              </a:rPr>
              <a:t>První zničená věž</a:t>
            </a:r>
          </a:p>
          <a:p>
            <a:r>
              <a:rPr lang="cs-CZ" sz="1200" b="0" i="0" kern="1200" dirty="0">
                <a:solidFill>
                  <a:schemeClr val="tx1"/>
                </a:solidFill>
                <a:effectLst/>
                <a:latin typeface="+mn-lt"/>
                <a:ea typeface="+mn-ea"/>
                <a:cs typeface="+mn-cs"/>
              </a:rPr>
              <a:t>Série zabití beze smrti</a:t>
            </a:r>
          </a:p>
          <a:p>
            <a:r>
              <a:rPr lang="cs-CZ" sz="1200" b="0" i="0" kern="1200" dirty="0">
                <a:solidFill>
                  <a:schemeClr val="tx1"/>
                </a:solidFill>
                <a:effectLst/>
                <a:latin typeface="+mn-lt"/>
                <a:ea typeface="+mn-ea"/>
                <a:cs typeface="+mn-cs"/>
              </a:rPr>
              <a:t>Zabití více nepřátel najednou (v krátkém časovém úseku) – dvoj/troj/čtyř/</a:t>
            </a:r>
            <a:r>
              <a:rPr lang="cs-CZ" sz="1200" b="0" i="0" kern="1200" dirty="0" err="1">
                <a:solidFill>
                  <a:schemeClr val="tx1"/>
                </a:solidFill>
                <a:effectLst/>
                <a:latin typeface="+mn-lt"/>
                <a:ea typeface="+mn-ea"/>
                <a:cs typeface="+mn-cs"/>
              </a:rPr>
              <a:t>pětizářez</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Zabití posledního živého nepřítele – „Eso“</a:t>
            </a:r>
          </a:p>
          <a:p>
            <a:pPr marL="171450" indent="-171450">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C9DADA66-9A9E-4986-AC90-77A6140D1B77}" type="slidenum">
              <a:rPr lang="cs-CZ" smtClean="0"/>
              <a:t>21</a:t>
            </a:fld>
            <a:endParaRPr lang="cs-CZ"/>
          </a:p>
        </p:txBody>
      </p:sp>
    </p:spTree>
    <p:extLst>
      <p:ext uri="{BB962C8B-B14F-4D97-AF65-F5344CB8AC3E}">
        <p14:creationId xmlns:p14="http://schemas.microsoft.com/office/powerpoint/2010/main" val="2366594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solidFill>
                  <a:schemeClr val="bg1"/>
                </a:solidFill>
              </a:rPr>
              <a:t>League</a:t>
            </a:r>
            <a:r>
              <a:rPr lang="cs-CZ" dirty="0">
                <a:solidFill>
                  <a:schemeClr val="bg1"/>
                </a:solidFill>
              </a:rPr>
              <a:t> </a:t>
            </a:r>
            <a:r>
              <a:rPr lang="cs-CZ" dirty="0" err="1">
                <a:solidFill>
                  <a:schemeClr val="bg1"/>
                </a:solidFill>
              </a:rPr>
              <a:t>of</a:t>
            </a:r>
            <a:r>
              <a:rPr lang="cs-CZ" dirty="0">
                <a:solidFill>
                  <a:schemeClr val="bg1"/>
                </a:solidFill>
              </a:rPr>
              <a:t> </a:t>
            </a:r>
            <a:r>
              <a:rPr lang="cs-CZ" dirty="0" err="1">
                <a:solidFill>
                  <a:schemeClr val="bg1"/>
                </a:solidFill>
              </a:rPr>
              <a:t>Legends</a:t>
            </a:r>
            <a:r>
              <a:rPr lang="cs-CZ" dirty="0">
                <a:solidFill>
                  <a:schemeClr val="bg1"/>
                </a:solidFill>
              </a:rPr>
              <a:t> (</a:t>
            </a:r>
            <a:r>
              <a:rPr lang="cs-CZ" dirty="0" err="1">
                <a:solidFill>
                  <a:schemeClr val="bg1"/>
                </a:solidFill>
              </a:rPr>
              <a:t>LOLko</a:t>
            </a:r>
            <a:r>
              <a:rPr lang="cs-CZ" dirty="0">
                <a:solidFill>
                  <a:schemeClr val="bg1"/>
                </a:solidFill>
              </a:rPr>
              <a:t>) (2009)</a:t>
            </a:r>
          </a:p>
          <a:p>
            <a:pPr marL="171450" indent="-171450">
              <a:buFontTx/>
              <a:buChar char="-"/>
            </a:pPr>
            <a:r>
              <a:rPr lang="cs-CZ" dirty="0">
                <a:solidFill>
                  <a:schemeClr val="bg1"/>
                </a:solidFill>
              </a:rPr>
              <a:t>MOBA</a:t>
            </a:r>
            <a:r>
              <a:rPr lang="cs-CZ" baseline="0" dirty="0">
                <a:solidFill>
                  <a:schemeClr val="bg1"/>
                </a:solidFill>
              </a:rPr>
              <a:t> – více druhů hry</a:t>
            </a:r>
          </a:p>
          <a:p>
            <a:pPr marL="171450" indent="-171450">
              <a:buFontTx/>
              <a:buChar char="-"/>
            </a:pPr>
            <a:r>
              <a:rPr lang="cs-CZ" baseline="0" dirty="0">
                <a:solidFill>
                  <a:schemeClr val="bg1"/>
                </a:solidFill>
              </a:rPr>
              <a:t>Nejčastěji 5 hráčů při sobě, každý má svou roli (support, tank, </a:t>
            </a:r>
            <a:r>
              <a:rPr lang="cs-CZ" baseline="0" dirty="0" err="1">
                <a:solidFill>
                  <a:schemeClr val="bg1"/>
                </a:solidFill>
              </a:rPr>
              <a:t>jungl</a:t>
            </a:r>
            <a:r>
              <a:rPr lang="cs-CZ" baseline="0" dirty="0">
                <a:solidFill>
                  <a:schemeClr val="bg1"/>
                </a:solidFill>
              </a:rPr>
              <a:t>, </a:t>
            </a:r>
            <a:r>
              <a:rPr lang="cs-CZ" baseline="0" dirty="0" err="1">
                <a:solidFill>
                  <a:schemeClr val="bg1"/>
                </a:solidFill>
              </a:rPr>
              <a:t>mid</a:t>
            </a:r>
            <a:r>
              <a:rPr lang="cs-CZ" baseline="0" dirty="0">
                <a:solidFill>
                  <a:schemeClr val="bg1"/>
                </a:solidFill>
              </a:rPr>
              <a:t>, </a:t>
            </a:r>
            <a:r>
              <a:rPr lang="cs-CZ" baseline="0" dirty="0" err="1">
                <a:solidFill>
                  <a:schemeClr val="bg1"/>
                </a:solidFill>
              </a:rPr>
              <a:t>adc</a:t>
            </a:r>
            <a:r>
              <a:rPr lang="cs-CZ" baseline="0" dirty="0">
                <a:solidFill>
                  <a:schemeClr val="bg1"/>
                </a:solidFill>
              </a:rPr>
              <a:t>) – podle toho vybírá postavy (každá umí něco jiného, každá má svůj vlastní příběh)</a:t>
            </a:r>
          </a:p>
          <a:p>
            <a:pPr marL="171450" indent="-171450">
              <a:buFontTx/>
              <a:buChar char="-"/>
            </a:pPr>
            <a:r>
              <a:rPr lang="cs-CZ" baseline="0" dirty="0">
                <a:solidFill>
                  <a:schemeClr val="bg1"/>
                </a:solidFill>
              </a:rPr>
              <a:t>Obrovský, propracovaný svět plný příběhů</a:t>
            </a:r>
          </a:p>
          <a:p>
            <a:pPr marL="171450" indent="-171450">
              <a:buFontTx/>
              <a:buChar char="-"/>
            </a:pPr>
            <a:r>
              <a:rPr lang="cs-CZ" baseline="0" dirty="0">
                <a:solidFill>
                  <a:schemeClr val="bg1"/>
                </a:solidFill>
              </a:rPr>
              <a:t>Šampionát</a:t>
            </a:r>
          </a:p>
          <a:p>
            <a:pPr marL="171450" indent="-171450">
              <a:buFontTx/>
              <a:buChar char="-"/>
            </a:pPr>
            <a:r>
              <a:rPr lang="cs-CZ" baseline="0" dirty="0">
                <a:solidFill>
                  <a:schemeClr val="bg1"/>
                </a:solidFill>
              </a:rPr>
              <a:t>Zmínit DOTU</a:t>
            </a:r>
          </a:p>
          <a:p>
            <a:pPr marL="171450" indent="-171450">
              <a:buFontTx/>
              <a:buChar char="-"/>
            </a:pPr>
            <a:endParaRPr lang="cs-CZ" baseline="0" dirty="0">
              <a:solidFill>
                <a:schemeClr val="bg1"/>
              </a:solidFill>
            </a:endParaRPr>
          </a:p>
          <a:p>
            <a:r>
              <a:rPr lang="cs-CZ" sz="1200" b="0" i="0" kern="1200" dirty="0">
                <a:solidFill>
                  <a:schemeClr val="tx1"/>
                </a:solidFill>
                <a:effectLst/>
                <a:latin typeface="+mn-lt"/>
                <a:ea typeface="+mn-ea"/>
                <a:cs typeface="+mn-cs"/>
              </a:rPr>
              <a:t>Ve hře </a:t>
            </a:r>
            <a:r>
              <a:rPr lang="cs-CZ" sz="1200" b="0" i="0" kern="1200" dirty="0" err="1">
                <a:solidFill>
                  <a:schemeClr val="tx1"/>
                </a:solidFill>
                <a:effectLst/>
                <a:latin typeface="+mn-lt"/>
                <a:ea typeface="+mn-ea"/>
                <a:cs typeface="+mn-cs"/>
              </a:rPr>
              <a:t>League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of</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Legends</a:t>
            </a:r>
            <a:r>
              <a:rPr lang="cs-CZ" sz="1200" b="0" i="0" kern="1200" dirty="0">
                <a:solidFill>
                  <a:schemeClr val="tx1"/>
                </a:solidFill>
                <a:effectLst/>
                <a:latin typeface="+mn-lt"/>
                <a:ea typeface="+mn-ea"/>
                <a:cs typeface="+mn-cs"/>
              </a:rPr>
              <a:t> vystupuje hráč jako vyvolávač, který ovládá v jednom zápase jediného šampiona s unikátními vlastnostmi a bojuje spolu se svým týmem proti nepřátelskému týmu na jedné mapě. Cíl hry je obvykle zničit nepřátelský Nexus, stavbu, která je na druhém konci mapy u základny druhého týmu. Hra též může skončit kapitulací jednoho z týmu, a to po 15 minutách (všichni musí být pro) nebo po 20 minutách (4 z 5 musí být pro). Hráči hrají jednotlivé zápasy – podle režimu trvají většinou 15-60 minut.</a:t>
            </a:r>
          </a:p>
          <a:p>
            <a:r>
              <a:rPr lang="cs-CZ" sz="1200" b="0" i="0" kern="1200" dirty="0">
                <a:solidFill>
                  <a:schemeClr val="tx1"/>
                </a:solidFill>
                <a:effectLst/>
                <a:latin typeface="+mn-lt"/>
                <a:ea typeface="+mn-ea"/>
                <a:cs typeface="+mn-cs"/>
              </a:rPr>
              <a:t>Každý zápas ve hře začínají šampioni obvykle s jednou schopností, které si postupem času vylepšují a zpřístupňují si další (celkem 4 unikátní schopnosti, s výjimkami). Hráč má na začátku hry </a:t>
            </a:r>
            <a:r>
              <a:rPr lang="cs-CZ" sz="1200" b="0" i="0" kern="1200" dirty="0" err="1">
                <a:solidFill>
                  <a:schemeClr val="tx1"/>
                </a:solidFill>
                <a:effectLst/>
                <a:latin typeface="+mn-lt"/>
                <a:ea typeface="+mn-ea"/>
                <a:cs typeface="+mn-cs"/>
              </a:rPr>
              <a:t>Level</a:t>
            </a:r>
            <a:r>
              <a:rPr lang="cs-CZ" sz="1200" b="0" i="0" kern="1200" dirty="0">
                <a:solidFill>
                  <a:schemeClr val="tx1"/>
                </a:solidFill>
                <a:effectLst/>
                <a:latin typeface="+mn-lt"/>
                <a:ea typeface="+mn-ea"/>
                <a:cs typeface="+mn-cs"/>
              </a:rPr>
              <a:t> 1 a své schopnosti má všechny plně vyvinuté až v pozdní fázi hry na </a:t>
            </a:r>
            <a:r>
              <a:rPr lang="cs-CZ" sz="1200" b="0" i="0" kern="1200" dirty="0" err="1">
                <a:solidFill>
                  <a:schemeClr val="tx1"/>
                </a:solidFill>
                <a:effectLst/>
                <a:latin typeface="+mn-lt"/>
                <a:ea typeface="+mn-ea"/>
                <a:cs typeface="+mn-cs"/>
              </a:rPr>
              <a:t>Levelu</a:t>
            </a:r>
            <a:r>
              <a:rPr lang="cs-CZ" sz="1200" b="0" i="0" kern="1200" dirty="0">
                <a:solidFill>
                  <a:schemeClr val="tx1"/>
                </a:solidFill>
                <a:effectLst/>
                <a:latin typeface="+mn-lt"/>
                <a:ea typeface="+mn-ea"/>
                <a:cs typeface="+mn-cs"/>
              </a:rPr>
              <a:t> 18. Na postup do dalšího </a:t>
            </a:r>
            <a:r>
              <a:rPr lang="cs-CZ" sz="1200" b="0" i="0" kern="1200" dirty="0" err="1">
                <a:solidFill>
                  <a:schemeClr val="tx1"/>
                </a:solidFill>
                <a:effectLst/>
                <a:latin typeface="+mn-lt"/>
                <a:ea typeface="+mn-ea"/>
                <a:cs typeface="+mn-cs"/>
              </a:rPr>
              <a:t>levelu</a:t>
            </a:r>
            <a:r>
              <a:rPr lang="cs-CZ" sz="1200" b="0" i="0" kern="1200" dirty="0">
                <a:solidFill>
                  <a:schemeClr val="tx1"/>
                </a:solidFill>
                <a:effectLst/>
                <a:latin typeface="+mn-lt"/>
                <a:ea typeface="+mn-ea"/>
                <a:cs typeface="+mn-cs"/>
              </a:rPr>
              <a:t> je potřeba sbírat tzv. </a:t>
            </a:r>
            <a:r>
              <a:rPr lang="cs-CZ" sz="1200" b="0" i="0" kern="1200" dirty="0" err="1">
                <a:solidFill>
                  <a:schemeClr val="tx1"/>
                </a:solidFill>
                <a:effectLst/>
                <a:latin typeface="+mn-lt"/>
                <a:ea typeface="+mn-ea"/>
                <a:cs typeface="+mn-cs"/>
              </a:rPr>
              <a:t>expy</a:t>
            </a:r>
            <a:r>
              <a:rPr lang="cs-CZ" sz="1200" b="0" i="0" kern="1200" dirty="0">
                <a:solidFill>
                  <a:schemeClr val="tx1"/>
                </a:solidFill>
                <a:effectLst/>
                <a:latin typeface="+mn-lt"/>
                <a:ea typeface="+mn-ea"/>
                <a:cs typeface="+mn-cs"/>
              </a:rPr>
              <a:t> – ty se získávají pouhým pobytem na lajně, zabíjením jednotek a šampionů nebo asistencí na zabití. Postupem do dalšího </a:t>
            </a:r>
            <a:r>
              <a:rPr lang="cs-CZ" sz="1200" b="0" i="0" kern="1200" dirty="0" err="1">
                <a:solidFill>
                  <a:schemeClr val="tx1"/>
                </a:solidFill>
                <a:effectLst/>
                <a:latin typeface="+mn-lt"/>
                <a:ea typeface="+mn-ea"/>
                <a:cs typeface="+mn-cs"/>
              </a:rPr>
              <a:t>levelu</a:t>
            </a:r>
            <a:r>
              <a:rPr lang="cs-CZ" sz="1200" b="0" i="0" kern="1200" dirty="0">
                <a:solidFill>
                  <a:schemeClr val="tx1"/>
                </a:solidFill>
                <a:effectLst/>
                <a:latin typeface="+mn-lt"/>
                <a:ea typeface="+mn-ea"/>
                <a:cs typeface="+mn-cs"/>
              </a:rPr>
              <a:t> se jednak zpřístupní možnost aktivovat/vylepšit schopnost, ale také postavě stoupnou tzv. </a:t>
            </a:r>
            <a:r>
              <a:rPr lang="cs-CZ" sz="1200" b="0" i="1" kern="1200" dirty="0" err="1">
                <a:solidFill>
                  <a:schemeClr val="tx1"/>
                </a:solidFill>
                <a:effectLst/>
                <a:latin typeface="+mn-lt"/>
                <a:ea typeface="+mn-ea"/>
                <a:cs typeface="+mn-cs"/>
              </a:rPr>
              <a:t>staty</a:t>
            </a:r>
            <a:r>
              <a:rPr lang="cs-CZ" sz="1200" b="0" i="0" kern="1200" dirty="0">
                <a:solidFill>
                  <a:schemeClr val="tx1"/>
                </a:solidFill>
                <a:effectLst/>
                <a:latin typeface="+mn-lt"/>
                <a:ea typeface="+mn-ea"/>
                <a:cs typeface="+mn-cs"/>
              </a:rPr>
              <a:t> – hodnoty brnění, zdraví, many atd. Snaha mít co nejrychleji co nejvíce </a:t>
            </a:r>
            <a:r>
              <a:rPr lang="cs-CZ" sz="1200" b="0" i="0" kern="1200" dirty="0" err="1">
                <a:solidFill>
                  <a:schemeClr val="tx1"/>
                </a:solidFill>
                <a:effectLst/>
                <a:latin typeface="+mn-lt"/>
                <a:ea typeface="+mn-ea"/>
                <a:cs typeface="+mn-cs"/>
              </a:rPr>
              <a:t>levelů</a:t>
            </a:r>
            <a:r>
              <a:rPr lang="cs-CZ" sz="1200" b="0" i="0" kern="1200" dirty="0">
                <a:solidFill>
                  <a:schemeClr val="tx1"/>
                </a:solidFill>
                <a:effectLst/>
                <a:latin typeface="+mn-lt"/>
                <a:ea typeface="+mn-ea"/>
                <a:cs typeface="+mn-cs"/>
              </a:rPr>
              <a:t> zajištující náskok před protihráči je základní mechanikou hry.</a:t>
            </a:r>
          </a:p>
          <a:p>
            <a:r>
              <a:rPr lang="cs-CZ" sz="1200" b="0" i="0" kern="1200" dirty="0">
                <a:solidFill>
                  <a:schemeClr val="tx1"/>
                </a:solidFill>
                <a:effectLst/>
                <a:latin typeface="+mn-lt"/>
                <a:ea typeface="+mn-ea"/>
                <a:cs typeface="+mn-cs"/>
              </a:rPr>
              <a:t>Jedná se o hru typu </a:t>
            </a:r>
            <a:r>
              <a:rPr lang="cs-CZ" sz="1200" b="0" i="0" u="none" strike="noStrike" kern="1200" dirty="0" err="1">
                <a:solidFill>
                  <a:schemeClr val="tx1"/>
                </a:solidFill>
                <a:effectLst/>
                <a:latin typeface="+mn-lt"/>
                <a:ea typeface="+mn-ea"/>
                <a:cs typeface="+mn-cs"/>
                <a:hlinkClick r:id="rId3" tooltip="Freemium (stránka neexistuje)"/>
              </a:rPr>
              <a:t>freemium</a:t>
            </a:r>
            <a:r>
              <a:rPr lang="cs-CZ" sz="1200" b="0" i="0" kern="1200" dirty="0">
                <a:solidFill>
                  <a:schemeClr val="tx1"/>
                </a:solidFill>
                <a:effectLst/>
                <a:latin typeface="+mn-lt"/>
                <a:ea typeface="+mn-ea"/>
                <a:cs typeface="+mn-cs"/>
              </a:rPr>
              <a:t> – za reálné peníze lze koupit například skiny k postavám nebo samotné postavy, nelze s nimi ale žádným způsobem ovlivnit průběh hry a šanci na výhru.</a:t>
            </a:r>
          </a:p>
          <a:p>
            <a:r>
              <a:rPr lang="cs-CZ" sz="1200" b="0" i="0" kern="1200" dirty="0">
                <a:solidFill>
                  <a:schemeClr val="tx1"/>
                </a:solidFill>
                <a:effectLst/>
                <a:latin typeface="+mn-lt"/>
                <a:ea typeface="+mn-ea"/>
                <a:cs typeface="+mn-cs"/>
              </a:rPr>
              <a:t>Vyvolávač může hrát za jakéhokoliv šampiona, kterého má koupeného anebo za šampiony, které hra nabízí zdarma v tzv. </a:t>
            </a:r>
            <a:r>
              <a:rPr lang="cs-CZ" sz="1200" b="0" i="1" kern="1200" dirty="0">
                <a:solidFill>
                  <a:schemeClr val="tx1"/>
                </a:solidFill>
                <a:effectLst/>
                <a:latin typeface="+mn-lt"/>
                <a:ea typeface="+mn-ea"/>
                <a:cs typeface="+mn-cs"/>
              </a:rPr>
              <a:t>bezplatné týdenní rotaci</a:t>
            </a:r>
            <a:r>
              <a:rPr lang="cs-CZ" sz="1200" b="0" i="0" kern="1200" dirty="0">
                <a:solidFill>
                  <a:schemeClr val="tx1"/>
                </a:solidFill>
                <a:effectLst/>
                <a:latin typeface="+mn-lt"/>
                <a:ea typeface="+mn-ea"/>
                <a:cs typeface="+mn-cs"/>
              </a:rPr>
              <a:t>. Ve hře je celkem 150 jedinečných šampionů. Každý šampion má ve hře svůj příběh, pochází z určitého regionu, má svoje 4 unikátní schopnosti + pasivní schopnost(i). Pokud šampioni hrají proti sobě ve hře a jsou ze stejného regionu nebo jsou v nějakém příbuzenském vztahu, mívají na sebe hlášky a v některých případech i posílené schopnosti či bonusové úkoly jako například </a:t>
            </a:r>
            <a:r>
              <a:rPr lang="cs-CZ" sz="1200" b="0" i="0" kern="1200" dirty="0" err="1">
                <a:solidFill>
                  <a:schemeClr val="tx1"/>
                </a:solidFill>
                <a:effectLst/>
                <a:latin typeface="+mn-lt"/>
                <a:ea typeface="+mn-ea"/>
                <a:cs typeface="+mn-cs"/>
              </a:rPr>
              <a:t>Rengar</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vs</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Kha</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zix</a:t>
            </a:r>
            <a:endParaRPr lang="cs-CZ" sz="1200" b="0" i="0" kern="1200" dirty="0">
              <a:solidFill>
                <a:schemeClr val="tx1"/>
              </a:solidFill>
              <a:effectLst/>
              <a:latin typeface="+mn-lt"/>
              <a:ea typeface="+mn-ea"/>
              <a:cs typeface="+mn-cs"/>
            </a:endParaRPr>
          </a:p>
          <a:p>
            <a:r>
              <a:rPr lang="cs-CZ" sz="1200" b="1" i="0" kern="1200" dirty="0">
                <a:solidFill>
                  <a:schemeClr val="tx1"/>
                </a:solidFill>
                <a:effectLst/>
                <a:latin typeface="+mn-lt"/>
                <a:ea typeface="+mn-ea"/>
                <a:cs typeface="+mn-cs"/>
              </a:rPr>
              <a:t>Strategie</a:t>
            </a:r>
          </a:p>
          <a:p>
            <a:r>
              <a:rPr lang="cs-CZ" sz="1200" b="0" i="0" kern="1200" dirty="0">
                <a:solidFill>
                  <a:schemeClr val="tx1"/>
                </a:solidFill>
                <a:effectLst/>
                <a:latin typeface="+mn-lt"/>
                <a:ea typeface="+mn-ea"/>
                <a:cs typeface="+mn-cs"/>
              </a:rPr>
              <a:t>Mezi základní strategie výhry, podobně jako u ostatních MOBA her patří:</a:t>
            </a:r>
          </a:p>
          <a:p>
            <a:r>
              <a:rPr lang="cs-CZ" sz="1200" b="0" i="0" kern="1200" dirty="0">
                <a:solidFill>
                  <a:schemeClr val="tx1"/>
                </a:solidFill>
                <a:effectLst/>
                <a:latin typeface="+mn-lt"/>
                <a:ea typeface="+mn-ea"/>
                <a:cs typeface="+mn-cs"/>
              </a:rPr>
              <a:t>Zachování chladné hlavy. Agresivní hráči jsou často nahlašováni a může jim být </a:t>
            </a:r>
            <a:r>
              <a:rPr lang="cs-CZ" sz="1200" b="0" i="0" u="none" strike="noStrike" kern="1200" dirty="0">
                <a:solidFill>
                  <a:schemeClr val="tx1"/>
                </a:solidFill>
                <a:effectLst/>
                <a:latin typeface="+mn-lt"/>
                <a:ea typeface="+mn-ea"/>
                <a:cs typeface="+mn-cs"/>
                <a:hlinkClick r:id="rId4" tooltip="Ban (internet)"/>
              </a:rPr>
              <a:t>odepřen přístup ke hře</a:t>
            </a:r>
            <a:r>
              <a:rPr lang="cs-CZ" sz="1200" b="0"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Mít na mapě tzv. vizi. Celá mapa je pokryta </a:t>
            </a:r>
            <a:r>
              <a:rPr lang="cs-CZ" sz="1200" b="0" i="0" u="none" strike="noStrike" kern="1200" dirty="0">
                <a:solidFill>
                  <a:schemeClr val="tx1"/>
                </a:solidFill>
                <a:effectLst/>
                <a:latin typeface="+mn-lt"/>
                <a:ea typeface="+mn-ea"/>
                <a:cs typeface="+mn-cs"/>
                <a:hlinkClick r:id="rId5" tooltip="Válečná mlha"/>
              </a:rPr>
              <a:t>válečnou mlhou</a:t>
            </a:r>
            <a:r>
              <a:rPr lang="cs-CZ" sz="1200" b="0" i="0" kern="1200" dirty="0">
                <a:solidFill>
                  <a:schemeClr val="tx1"/>
                </a:solidFill>
                <a:effectLst/>
                <a:latin typeface="+mn-lt"/>
                <a:ea typeface="+mn-ea"/>
                <a:cs typeface="+mn-cs"/>
              </a:rPr>
              <a:t> (tzv. Opar neznáma). Aby hráči nebyli překvapeni výpady ze tmy, pokládají na mapě totemy (</a:t>
            </a:r>
            <a:r>
              <a:rPr lang="cs-CZ" sz="1200" b="0" i="0" kern="1200" dirty="0" err="1">
                <a:solidFill>
                  <a:schemeClr val="tx1"/>
                </a:solidFill>
                <a:effectLst/>
                <a:latin typeface="+mn-lt"/>
                <a:ea typeface="+mn-ea"/>
                <a:cs typeface="+mn-cs"/>
              </a:rPr>
              <a:t>wardy</a:t>
            </a:r>
            <a:r>
              <a:rPr lang="cs-CZ" sz="1200" b="0" i="0" kern="1200" dirty="0">
                <a:solidFill>
                  <a:schemeClr val="tx1"/>
                </a:solidFill>
                <a:effectLst/>
                <a:latin typeface="+mn-lt"/>
                <a:ea typeface="+mn-ea"/>
                <a:cs typeface="+mn-cs"/>
              </a:rPr>
              <a:t>), které na určitou dobu oblast odhalí.</a:t>
            </a:r>
          </a:p>
          <a:p>
            <a:r>
              <a:rPr lang="cs-CZ" sz="1200" b="0" i="0" kern="1200" dirty="0">
                <a:solidFill>
                  <a:schemeClr val="tx1"/>
                </a:solidFill>
                <a:effectLst/>
                <a:latin typeface="+mn-lt"/>
                <a:ea typeface="+mn-ea"/>
                <a:cs typeface="+mn-cs"/>
              </a:rPr>
              <a:t>Týmová spolupráce. Hry, kdy spolu hráči komunikují např. přes </a:t>
            </a:r>
            <a:r>
              <a:rPr lang="cs-CZ" sz="1200" b="0" i="0" kern="1200" dirty="0" err="1">
                <a:solidFill>
                  <a:schemeClr val="tx1"/>
                </a:solidFill>
                <a:effectLst/>
                <a:latin typeface="+mn-lt"/>
                <a:ea typeface="+mn-ea"/>
                <a:cs typeface="+mn-cs"/>
              </a:rPr>
              <a:t>Discord</a:t>
            </a:r>
            <a:r>
              <a:rPr lang="cs-CZ" sz="1200" b="0" i="0" kern="1200" dirty="0">
                <a:solidFill>
                  <a:schemeClr val="tx1"/>
                </a:solidFill>
                <a:effectLst/>
                <a:latin typeface="+mn-lt"/>
                <a:ea typeface="+mn-ea"/>
                <a:cs typeface="+mn-cs"/>
              </a:rPr>
              <a:t> nebo </a:t>
            </a:r>
            <a:r>
              <a:rPr lang="cs-CZ" sz="1200" b="0" i="0" kern="1200" dirty="0" err="1">
                <a:solidFill>
                  <a:schemeClr val="tx1"/>
                </a:solidFill>
                <a:effectLst/>
                <a:latin typeface="+mn-lt"/>
                <a:ea typeface="+mn-ea"/>
                <a:cs typeface="+mn-cs"/>
              </a:rPr>
              <a:t>TeamSpeak</a:t>
            </a:r>
            <a:r>
              <a:rPr lang="cs-CZ" sz="1200" b="0" i="0" kern="1200" dirty="0">
                <a:solidFill>
                  <a:schemeClr val="tx1"/>
                </a:solidFill>
                <a:effectLst/>
                <a:latin typeface="+mn-lt"/>
                <a:ea typeface="+mn-ea"/>
                <a:cs typeface="+mn-cs"/>
              </a:rPr>
              <a:t> mají jiný charakter než hry, kde se hraje s neznámými lidmi a domluva je jen přes chat. Ve hře nelze vystupovat jako jeden za jednoho ale pracovat jako tým. Některé schopnosti různých šampionů se navíc různě doplňují, nebo například pomohou doplňování zdraví (</a:t>
            </a:r>
            <a:r>
              <a:rPr lang="cs-CZ" sz="1200" b="0" i="0" kern="1200" dirty="0" err="1">
                <a:solidFill>
                  <a:schemeClr val="tx1"/>
                </a:solidFill>
                <a:effectLst/>
                <a:latin typeface="+mn-lt"/>
                <a:ea typeface="+mn-ea"/>
                <a:cs typeface="+mn-cs"/>
              </a:rPr>
              <a:t>healování</a:t>
            </a:r>
            <a:r>
              <a:rPr lang="cs-CZ" sz="1200" b="0" i="0" kern="1200" dirty="0">
                <a:solidFill>
                  <a:schemeClr val="tx1"/>
                </a:solidFill>
                <a:effectLst/>
                <a:latin typeface="+mn-lt"/>
                <a:ea typeface="+mn-ea"/>
                <a:cs typeface="+mn-cs"/>
              </a:rPr>
              <a:t>) a díky tomu může i jen pár dobře domluvených okamžiků rozhodnout o výsledku hry.</a:t>
            </a:r>
          </a:p>
          <a:p>
            <a:r>
              <a:rPr lang="cs-CZ" sz="1200" b="0" i="0" kern="1200" dirty="0">
                <a:solidFill>
                  <a:schemeClr val="tx1"/>
                </a:solidFill>
                <a:effectLst/>
                <a:latin typeface="+mn-lt"/>
                <a:ea typeface="+mn-ea"/>
                <a:cs typeface="+mn-cs"/>
              </a:rPr>
              <a:t>Znalost všech šampionů a jejich kouzel</a:t>
            </a:r>
          </a:p>
          <a:p>
            <a:r>
              <a:rPr lang="cs-CZ" sz="1200" b="0" i="0" kern="1200" dirty="0">
                <a:solidFill>
                  <a:schemeClr val="tx1"/>
                </a:solidFill>
                <a:effectLst/>
                <a:latin typeface="+mn-lt"/>
                <a:ea typeface="+mn-ea"/>
                <a:cs typeface="+mn-cs"/>
              </a:rPr>
              <a:t>Nákup správných předmětů. Ve hře je velké množství předmětů, které přidávají šampionovi sílu a funkčnost do hry. Některé například zvyšují poškození, jiné přidávají hodnotu brnění, zvyšují hodnotu léčení, poskytují štíty atd.</a:t>
            </a:r>
          </a:p>
          <a:p>
            <a:r>
              <a:rPr lang="cs-CZ" sz="1200" b="1" i="0" kern="1200" dirty="0">
                <a:solidFill>
                  <a:schemeClr val="tx1"/>
                </a:solidFill>
                <a:effectLst/>
                <a:latin typeface="+mn-lt"/>
                <a:ea typeface="+mn-ea"/>
                <a:cs typeface="+mn-cs"/>
              </a:rPr>
              <a:t>Ocenění ve hře</a:t>
            </a:r>
          </a:p>
          <a:p>
            <a:r>
              <a:rPr lang="cs-CZ" sz="1200" b="0" i="0" kern="1200" dirty="0">
                <a:solidFill>
                  <a:schemeClr val="tx1"/>
                </a:solidFill>
                <a:effectLst/>
                <a:latin typeface="+mn-lt"/>
                <a:ea typeface="+mn-ea"/>
                <a:cs typeface="+mn-cs"/>
              </a:rPr>
              <a:t>Během hry mohou hráči získat ocenění několika typů, za každé ocenění navíc dostanou odměnu v podobě zlaťáků</a:t>
            </a:r>
          </a:p>
          <a:p>
            <a:r>
              <a:rPr lang="cs-CZ" sz="1200" b="0" i="0" kern="1200" dirty="0">
                <a:solidFill>
                  <a:schemeClr val="tx1"/>
                </a:solidFill>
                <a:effectLst/>
                <a:latin typeface="+mn-lt"/>
                <a:ea typeface="+mn-ea"/>
                <a:cs typeface="+mn-cs"/>
              </a:rPr>
              <a:t>První prolitá krev</a:t>
            </a:r>
          </a:p>
          <a:p>
            <a:r>
              <a:rPr lang="cs-CZ" sz="1200" b="0" i="0" kern="1200" dirty="0">
                <a:solidFill>
                  <a:schemeClr val="tx1"/>
                </a:solidFill>
                <a:effectLst/>
                <a:latin typeface="+mn-lt"/>
                <a:ea typeface="+mn-ea"/>
                <a:cs typeface="+mn-cs"/>
              </a:rPr>
              <a:t>První zničená věž</a:t>
            </a:r>
          </a:p>
          <a:p>
            <a:r>
              <a:rPr lang="cs-CZ" sz="1200" b="0" i="0" kern="1200" dirty="0">
                <a:solidFill>
                  <a:schemeClr val="tx1"/>
                </a:solidFill>
                <a:effectLst/>
                <a:latin typeface="+mn-lt"/>
                <a:ea typeface="+mn-ea"/>
                <a:cs typeface="+mn-cs"/>
              </a:rPr>
              <a:t>Série zabití beze smrti</a:t>
            </a:r>
          </a:p>
          <a:p>
            <a:r>
              <a:rPr lang="cs-CZ" sz="1200" b="0" i="0" kern="1200" dirty="0">
                <a:solidFill>
                  <a:schemeClr val="tx1"/>
                </a:solidFill>
                <a:effectLst/>
                <a:latin typeface="+mn-lt"/>
                <a:ea typeface="+mn-ea"/>
                <a:cs typeface="+mn-cs"/>
              </a:rPr>
              <a:t>Zabití více nepřátel najednou (v krátkém časovém úseku) – dvoj/troj/čtyř/</a:t>
            </a:r>
            <a:r>
              <a:rPr lang="cs-CZ" sz="1200" b="0" i="0" kern="1200" dirty="0" err="1">
                <a:solidFill>
                  <a:schemeClr val="tx1"/>
                </a:solidFill>
                <a:effectLst/>
                <a:latin typeface="+mn-lt"/>
                <a:ea typeface="+mn-ea"/>
                <a:cs typeface="+mn-cs"/>
              </a:rPr>
              <a:t>pětizářez</a:t>
            </a: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Zabití posledního živého nepřítele – „Eso“</a:t>
            </a:r>
          </a:p>
          <a:p>
            <a:pPr marL="171450" indent="-171450">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C9DADA66-9A9E-4986-AC90-77A6140D1B77}" type="slidenum">
              <a:rPr lang="cs-CZ" smtClean="0"/>
              <a:t>22</a:t>
            </a:fld>
            <a:endParaRPr lang="cs-CZ"/>
          </a:p>
        </p:txBody>
      </p:sp>
    </p:spTree>
    <p:extLst>
      <p:ext uri="{BB962C8B-B14F-4D97-AF65-F5344CB8AC3E}">
        <p14:creationId xmlns:p14="http://schemas.microsoft.com/office/powerpoint/2010/main" val="1372731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dirty="0"/>
              <a:t>ZPŮSOB ŠÍŘENÍ:</a:t>
            </a:r>
          </a:p>
          <a:p>
            <a:r>
              <a:rPr lang="cs-CZ" sz="1100" dirty="0"/>
              <a:t>Textovky, fotky a videa, telefonáty, e-maily, chatovací místnosti, messengery, sociální sítě, webové stránky (blogy, ankety)</a:t>
            </a:r>
          </a:p>
          <a:p>
            <a:r>
              <a:rPr lang="cs-CZ" sz="1100" dirty="0" err="1"/>
              <a:t>Flaming</a:t>
            </a:r>
            <a:r>
              <a:rPr lang="cs-CZ" sz="1100" dirty="0"/>
              <a:t>, </a:t>
            </a:r>
            <a:r>
              <a:rPr lang="cs-CZ" sz="1100" dirty="0" err="1"/>
              <a:t>trolling</a:t>
            </a:r>
            <a:r>
              <a:rPr lang="cs-CZ" sz="1100" dirty="0"/>
              <a:t>, obtěžování, pomlouvání, prozrazení tajemství, krádež identity, vyloučení, </a:t>
            </a:r>
            <a:r>
              <a:rPr lang="cs-CZ" sz="1100" dirty="0" err="1"/>
              <a:t>kyberstalking</a:t>
            </a:r>
            <a:r>
              <a:rPr lang="cs-CZ" sz="1100" dirty="0"/>
              <a:t>, happy </a:t>
            </a:r>
            <a:r>
              <a:rPr lang="cs-CZ" sz="1100" dirty="0" err="1"/>
              <a:t>slapping</a:t>
            </a:r>
            <a:endParaRPr lang="cs-CZ" sz="1100" dirty="0"/>
          </a:p>
          <a:p>
            <a:r>
              <a:rPr lang="cs-CZ" sz="1100" dirty="0"/>
              <a:t>Útok může přijít, odkud </a:t>
            </a:r>
            <a:r>
              <a:rPr lang="cs-CZ" sz="1100" dirty="0" err="1"/>
              <a:t>koliv</a:t>
            </a:r>
            <a:r>
              <a:rPr lang="cs-CZ" sz="1100" dirty="0"/>
              <a:t> a kdykoliv</a:t>
            </a:r>
          </a:p>
          <a:p>
            <a:pPr defTabSz="966064">
              <a:defRPr/>
            </a:pPr>
            <a:r>
              <a:rPr lang="cs-CZ" sz="1100" dirty="0"/>
              <a:t>Nedá se utéct, veřejné zostuzení, útočník nemusí být známý a mění identity</a:t>
            </a:r>
          </a:p>
          <a:p>
            <a:endParaRPr lang="cs-CZ" sz="1100" dirty="0"/>
          </a:p>
          <a:p>
            <a:r>
              <a:rPr lang="cs-CZ" sz="1100" dirty="0"/>
              <a:t>PODOBY</a:t>
            </a:r>
          </a:p>
          <a:p>
            <a:r>
              <a:rPr lang="cs-CZ" sz="1100" dirty="0" err="1"/>
              <a:t>Flaming</a:t>
            </a:r>
            <a:r>
              <a:rPr lang="cs-CZ" sz="1100" dirty="0"/>
              <a:t> a </a:t>
            </a:r>
            <a:r>
              <a:rPr lang="cs-CZ" sz="1100" dirty="0" err="1"/>
              <a:t>trolling</a:t>
            </a:r>
            <a:r>
              <a:rPr lang="cs-CZ" sz="1100" dirty="0"/>
              <a:t> – agresivní slovní nebo i jiné útoky v diskusích nebo i ve výuce </a:t>
            </a:r>
          </a:p>
          <a:p>
            <a:r>
              <a:rPr lang="cs-CZ" sz="1100" dirty="0"/>
              <a:t>Obtěžování – </a:t>
            </a:r>
            <a:r>
              <a:rPr lang="cs-CZ" sz="1100" dirty="0" err="1"/>
              <a:t>opkované</a:t>
            </a:r>
            <a:r>
              <a:rPr lang="cs-CZ" sz="1100" dirty="0"/>
              <a:t> zasílání otravných, útočných, urážlivých a nevyžádaných zpráv</a:t>
            </a:r>
          </a:p>
          <a:p>
            <a:r>
              <a:rPr lang="cs-CZ" sz="1100" dirty="0"/>
              <a:t>Pomlouvání – jasný</a:t>
            </a:r>
          </a:p>
          <a:p>
            <a:r>
              <a:rPr lang="cs-CZ" sz="1100" dirty="0"/>
              <a:t>Prozrazení – souvisí s týráním oběti nebo vydíráním – často intimní informace (sexuální orientace), sem by spadalo i „</a:t>
            </a:r>
            <a:r>
              <a:rPr lang="cs-CZ" sz="1100" dirty="0" err="1"/>
              <a:t>revenge</a:t>
            </a:r>
            <a:r>
              <a:rPr lang="cs-CZ" sz="1100" dirty="0"/>
              <a:t> </a:t>
            </a:r>
            <a:r>
              <a:rPr lang="cs-CZ" sz="1100" dirty="0" err="1"/>
              <a:t>porn</a:t>
            </a:r>
            <a:r>
              <a:rPr lang="cs-CZ" sz="1100" dirty="0"/>
              <a:t>“</a:t>
            </a:r>
          </a:p>
          <a:p>
            <a:r>
              <a:rPr lang="cs-CZ" sz="1100" dirty="0"/>
              <a:t>Krádež identity – často souvisí s pomluvami, touhou toho člověka zničit, ať už formou založení např. nového účtu na sociální síti, emailu </a:t>
            </a:r>
            <a:r>
              <a:rPr lang="cs-CZ" sz="1100" dirty="0" err="1"/>
              <a:t>apod</a:t>
            </a:r>
            <a:r>
              <a:rPr lang="cs-CZ" sz="1100" dirty="0"/>
              <a:t>, nebo se i nabourání do existujících</a:t>
            </a:r>
          </a:p>
          <a:p>
            <a:r>
              <a:rPr lang="cs-CZ" sz="1100" dirty="0"/>
              <a:t>Vyloučení – z on-line skupiny</a:t>
            </a:r>
          </a:p>
          <a:p>
            <a:r>
              <a:rPr lang="cs-CZ" sz="1100" dirty="0" err="1"/>
              <a:t>Kyberstaling</a:t>
            </a:r>
            <a:r>
              <a:rPr lang="cs-CZ" sz="1100" dirty="0"/>
              <a:t> – nebezpečné pronásledování: obtěžování, vyhrožování, zastrašování – intenzivní a nebezpečné obtěžování</a:t>
            </a:r>
          </a:p>
          <a:p>
            <a:endParaRPr lang="cs-CZ" sz="1100" dirty="0"/>
          </a:p>
          <a:p>
            <a:pPr defTabSz="966064">
              <a:defRPr/>
            </a:pPr>
            <a:r>
              <a:rPr lang="cs-CZ" sz="1100" dirty="0"/>
              <a:t>intenzivní prozvánění – vzbudit, naštvat, vybít baterii – dá se zablokovat číslo, snadné nastavit</a:t>
            </a:r>
          </a:p>
          <a:p>
            <a:endParaRPr lang="cs-CZ" sz="1100" dirty="0"/>
          </a:p>
          <a:p>
            <a:r>
              <a:rPr lang="cs-CZ" sz="1100" dirty="0"/>
              <a:t>Mohou mít různý kalibr,</a:t>
            </a:r>
          </a:p>
          <a:p>
            <a:endParaRPr lang="cs-CZ" sz="1100" dirty="0"/>
          </a:p>
          <a:p>
            <a:r>
              <a:rPr lang="cs-CZ" sz="1100" dirty="0"/>
              <a:t>ŠIKANA: JAK JI POZNÁM:</a:t>
            </a:r>
          </a:p>
          <a:p>
            <a:r>
              <a:rPr lang="cs-CZ" sz="1100" dirty="0"/>
              <a:t>Oběť je zraněná, bojí se, je bezmocná. Je to hodně o vnímání té oběti – stopovat to hned v počátku – zde úloha prevence</a:t>
            </a:r>
          </a:p>
          <a:p>
            <a:r>
              <a:rPr lang="cs-CZ" sz="1100" dirty="0"/>
              <a:t>Důležité je, že kyberšikana mezi dětmi nestojí skoro nikdy sama – </a:t>
            </a:r>
            <a:r>
              <a:rPr lang="cs-CZ" sz="1100" dirty="0" err="1"/>
              <a:t>kyber</a:t>
            </a:r>
            <a:r>
              <a:rPr lang="cs-CZ" sz="1100" dirty="0"/>
              <a:t> nástroje jsou jen dalšími nástroji, kterými se děje, minimálně je tam nějaká psychická šikana, ostrakizace, pomluvy apod., často se kombinuje – např. fotku z messengeru vyvěsil po celé škole</a:t>
            </a:r>
          </a:p>
          <a:p>
            <a:endParaRPr lang="cs-CZ" sz="1100" dirty="0"/>
          </a:p>
          <a:p>
            <a:pPr defTabSz="966064">
              <a:defRPr/>
            </a:pPr>
            <a:r>
              <a:rPr lang="cs-CZ" sz="1100" dirty="0"/>
              <a:t>Naše zkušenosti: Děti to obvykle vnímají jako nejhorší druh šikany, zároveň teenageři už to berou jako součást života – každý to někdy zažil, byl svědkem apod.</a:t>
            </a:r>
          </a:p>
          <a:p>
            <a:endParaRPr lang="cs-CZ" sz="1100"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31</a:t>
            </a:fld>
            <a:endParaRPr lang="cs-CZ" noProof="0" dirty="0"/>
          </a:p>
        </p:txBody>
      </p:sp>
    </p:spTree>
    <p:extLst>
      <p:ext uri="{BB962C8B-B14F-4D97-AF65-F5344CB8AC3E}">
        <p14:creationId xmlns:p14="http://schemas.microsoft.com/office/powerpoint/2010/main" val="1510583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Oběť bývá ten, kdo se nedokáže dobře bránit – ať už kvůli povaze (Kolář: hra se strachem), nebo třeba i technologiím</a:t>
            </a:r>
          </a:p>
          <a:p>
            <a:r>
              <a:rPr lang="cs-CZ" dirty="0"/>
              <a:t>Agresor: často se přelívá oběť – agresor (ale to může být i v běžné šikaně) – není to ten nejsilnější, a je to psychická šikana, </a:t>
            </a:r>
          </a:p>
          <a:p>
            <a:pPr defTabSz="966064">
              <a:defRPr/>
            </a:pPr>
            <a:r>
              <a:rPr lang="cs-CZ" sz="1300" dirty="0" err="1"/>
              <a:t>Obět</a:t>
            </a:r>
            <a:r>
              <a:rPr lang="cs-CZ" sz="1300" dirty="0"/>
              <a:t> neví, jestli útočí jeden člověk nebo skupina – útočník může mít více identit</a:t>
            </a:r>
          </a:p>
          <a:p>
            <a:endParaRPr lang="cs-CZ" dirty="0"/>
          </a:p>
          <a:p>
            <a:r>
              <a:rPr lang="cs-CZ" dirty="0"/>
              <a:t>Svědci: u kyberšikany je jich mnoho (celá třída, celá škola), miliony lidí – viz Star </a:t>
            </a:r>
            <a:r>
              <a:rPr lang="cs-CZ" dirty="0" err="1"/>
              <a:t>wars</a:t>
            </a:r>
            <a:r>
              <a:rPr lang="cs-CZ" dirty="0"/>
              <a:t> </a:t>
            </a:r>
            <a:r>
              <a:rPr lang="cs-CZ" dirty="0" err="1"/>
              <a:t>kid</a:t>
            </a:r>
            <a:r>
              <a:rPr lang="cs-CZ" dirty="0"/>
              <a:t> – proto je to tak zničující KAŽDÝ TO VIDĚL  a je velmi snadné stát se agresorem – </a:t>
            </a:r>
            <a:r>
              <a:rPr lang="cs-CZ" dirty="0" err="1"/>
              <a:t>lajk</a:t>
            </a:r>
            <a:r>
              <a:rPr lang="cs-CZ" dirty="0"/>
              <a:t>, přeposlání, shlédnutí (oběti většinou svědky vnímají skoro stejně agresivní jako agresory – např. 100 / 95%)</a:t>
            </a:r>
          </a:p>
          <a:p>
            <a:pPr defTabSz="966064">
              <a:defRPr/>
            </a:pPr>
            <a:r>
              <a:rPr lang="cs-CZ" sz="1300" dirty="0"/>
              <a:t>Svědci – „</a:t>
            </a:r>
            <a:r>
              <a:rPr lang="cs-CZ" sz="1300" dirty="0" err="1"/>
              <a:t>schavlovači</a:t>
            </a:r>
            <a:r>
              <a:rPr lang="cs-CZ" sz="1300" dirty="0"/>
              <a:t>“ – pokud se tomu </a:t>
            </a:r>
            <a:r>
              <a:rPr lang="cs-CZ" sz="1300" dirty="0" err="1"/>
              <a:t>zamějí</a:t>
            </a:r>
            <a:r>
              <a:rPr lang="cs-CZ" sz="1300" dirty="0"/>
              <a:t> a neodsoudí, útočník má větší motivaci pokračovat – učit děti to odsoudit – „hele, tohle není ok“</a:t>
            </a:r>
          </a:p>
          <a:p>
            <a:endParaRPr lang="cs-CZ" dirty="0"/>
          </a:p>
          <a:p>
            <a:endParaRPr lang="cs-CZ" dirty="0"/>
          </a:p>
          <a:p>
            <a:r>
              <a:rPr lang="en-US" sz="1300" dirty="0"/>
              <a:t>All actors, including perpetrator(s), the victim(s) and other witnesses, can be mutually distant and invisible, even anonymous. As a result, they lack immediate and direct feedback about the impact on the victim, and may feel more disinhibited in their responses.</a:t>
            </a:r>
            <a:endParaRPr lang="cs-CZ" sz="1300" dirty="0"/>
          </a:p>
          <a:p>
            <a:r>
              <a:rPr lang="en-US" sz="1300" dirty="0"/>
              <a:t>38And the hurtful and harmful material published online can be easily copied, stored and shared through many channels (such as a social networking site), opening up the possibility for further harm due to repeated exposure of the material.</a:t>
            </a:r>
            <a:r>
              <a:rPr lang="cs-CZ" sz="1300" dirty="0"/>
              <a:t> Viz </a:t>
            </a:r>
            <a:r>
              <a:rPr lang="cs-CZ" sz="1300" dirty="0" err="1"/>
              <a:t>Ghyslain</a:t>
            </a:r>
            <a:r>
              <a:rPr lang="cs-CZ" sz="1300" dirty="0"/>
              <a:t> </a:t>
            </a:r>
            <a:r>
              <a:rPr lang="cs-CZ" sz="1300" dirty="0" err="1"/>
              <a:t>Raza</a:t>
            </a:r>
            <a:r>
              <a:rPr lang="cs-CZ" sz="1300" dirty="0"/>
              <a:t> – celebrita</a:t>
            </a:r>
          </a:p>
          <a:p>
            <a:endParaRPr lang="cs-CZ" sz="1300" dirty="0"/>
          </a:p>
          <a:p>
            <a:r>
              <a:rPr lang="cs-CZ" sz="1300" dirty="0"/>
              <a:t>EU KIDS ONLINE:</a:t>
            </a:r>
          </a:p>
          <a:p>
            <a:r>
              <a:rPr lang="cs-CZ" sz="1300" dirty="0"/>
              <a:t>Obětí 22% DĚTÍ VE VĚKU 9-11, 24% VE VĚKU 12-14, 28 % VE VĚKU 15-18</a:t>
            </a:r>
          </a:p>
          <a:p>
            <a:r>
              <a:rPr lang="cs-CZ" sz="1300" dirty="0"/>
              <a:t>Agresoři: 9% /, 14% / 20% - zajímavé, jak se vyrovnává počet obětí a útočníků</a:t>
            </a:r>
          </a:p>
          <a:p>
            <a:endParaRPr lang="cs-CZ"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32</a:t>
            </a:fld>
            <a:endParaRPr lang="cs-CZ" noProof="0" dirty="0"/>
          </a:p>
        </p:txBody>
      </p:sp>
    </p:spTree>
    <p:extLst>
      <p:ext uri="{BB962C8B-B14F-4D97-AF65-F5344CB8AC3E}">
        <p14:creationId xmlns:p14="http://schemas.microsoft.com/office/powerpoint/2010/main" val="237488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100" dirty="0"/>
              <a:t>Jeden z hlavních a velmi častých motivů či spouštěčů kyberšikany představuje </a:t>
            </a:r>
            <a:r>
              <a:rPr lang="cs-CZ" sz="1100" b="1" dirty="0"/>
              <a:t>pomsta</a:t>
            </a:r>
            <a:r>
              <a:rPr lang="cs-CZ" sz="1100" dirty="0"/>
              <a:t> - dítě, které bylo šikanováno v reálném světě, se snaží pomstít ve světě virtuálním - pomstu vnímá jako odplatu za bolest, kterou si samo prožilo. To platí i o oběti kyberšikany - ti, kteří se stali oběťmi kyberšikany, ji pak sami častěji páchají na jiných. Chce, aby ostatní cítili, to co cítilo ono samo (tito pachatelé se někdy označují jako oběti/agresoři (</a:t>
            </a:r>
            <a:r>
              <a:rPr lang="cs-CZ" sz="1100" dirty="0" err="1"/>
              <a:t>bully</a:t>
            </a:r>
            <a:r>
              <a:rPr lang="cs-CZ" sz="1100" dirty="0"/>
              <a:t>/</a:t>
            </a:r>
            <a:r>
              <a:rPr lang="cs-CZ" sz="1100" dirty="0" err="1"/>
              <a:t>victim</a:t>
            </a:r>
            <a:r>
              <a:rPr lang="cs-CZ" sz="1100" dirty="0"/>
              <a:t>), protože jsou současně obětí a současně pachatelem). Pachatelé motivováni pomstou se často nevnímají jako ti, co páchají agresi, vnímají se spíše jako ti, kteří napravují spáchané křivdy a chrání sebe a ostatní před “padouchy”.</a:t>
            </a:r>
          </a:p>
          <a:p>
            <a:r>
              <a:rPr lang="cs-CZ" sz="1100" dirty="0"/>
              <a:t>Problém je v tom, že se ne vždy mstí na těch, kteří jim bolest skutečně způsobili, ale vybírají si ty, kteří jsou zranitelnější, koho vnímají jako slabšího. Pomsta totiž nemusí být zaměřena pouze a výhradně na původního pachatele, ale na celou třídu, na celou instituci, na pedagogy apod.</a:t>
            </a:r>
          </a:p>
          <a:p>
            <a:endParaRPr lang="cs-CZ" sz="1100" dirty="0"/>
          </a:p>
          <a:p>
            <a:r>
              <a:rPr lang="cs-CZ" sz="1100" dirty="0"/>
              <a:t>Velmi častým terčem kyberšikany jsou</a:t>
            </a:r>
            <a:r>
              <a:rPr lang="cs-CZ" sz="1100" b="1" dirty="0"/>
              <a:t> oběti, které si to z pohledu agresora jednoduše “zaslouží”</a:t>
            </a:r>
            <a:r>
              <a:rPr lang="cs-CZ" sz="1100" dirty="0"/>
              <a:t>. Terčem se tak stávají např. premianti (“šprti”), sociálně slabší žáci (“</a:t>
            </a:r>
            <a:r>
              <a:rPr lang="cs-CZ" sz="1100" dirty="0" err="1"/>
              <a:t>socky</a:t>
            </a:r>
            <a:r>
              <a:rPr lang="cs-CZ" sz="1100" dirty="0"/>
              <a:t>”), žáci s různými zdravotními problémy (které mají psychické či fyzické projevy, např. děti trpící Aspergerovým syndromem) (“</a:t>
            </a:r>
            <a:r>
              <a:rPr lang="cs-CZ" sz="1100" dirty="0" err="1"/>
              <a:t>retardi</a:t>
            </a:r>
            <a:r>
              <a:rPr lang="cs-CZ" sz="1100" dirty="0"/>
              <a:t>”), žáci, které se nebojí informovat učitele o tom, že se něco stalo (“bonzáci”) apod. Kyberšikana je velmi často spojena se sociálním postavením oběti a pachatele - např. ve škole - přičemž pachatelé věří, že šikanováním oběti, která “si to zaslouží”, se posunou výše na společenském žebříčku a získají lepší postavení.</a:t>
            </a:r>
          </a:p>
          <a:p>
            <a:r>
              <a:rPr lang="cs-CZ" sz="1100" b="1" dirty="0"/>
              <a:t>Několik příkladů pro dokreslení:</a:t>
            </a:r>
            <a:endParaRPr lang="cs-CZ" sz="1100" dirty="0"/>
          </a:p>
          <a:p>
            <a:r>
              <a:rPr lang="cs-CZ" sz="1100" dirty="0"/>
              <a:t>Žáci šikanují/</a:t>
            </a:r>
            <a:r>
              <a:rPr lang="cs-CZ" sz="1100" dirty="0" err="1"/>
              <a:t>kyberšikanují</a:t>
            </a:r>
            <a:r>
              <a:rPr lang="cs-CZ" sz="1100" dirty="0"/>
              <a:t> spolužáka, protože má výborné známky, hlásí se a nebojí se učiteli odpovídat (vybočuje).</a:t>
            </a:r>
          </a:p>
          <a:p>
            <a:r>
              <a:rPr lang="cs-CZ" sz="1100" dirty="0"/>
              <a:t>Průměrná dívka šikanuje/</a:t>
            </a:r>
            <a:r>
              <a:rPr lang="cs-CZ" sz="1100" dirty="0" err="1"/>
              <a:t>kyberšikanuje</a:t>
            </a:r>
            <a:r>
              <a:rPr lang="cs-CZ" sz="1100" dirty="0"/>
              <a:t> premiantku, protože žárlí na její úspěch a protože si to jednoduše “</a:t>
            </a:r>
            <a:r>
              <a:rPr lang="cs-CZ" sz="1100" dirty="0" err="1"/>
              <a:t>šprtka</a:t>
            </a:r>
            <a:r>
              <a:rPr lang="cs-CZ" sz="1100" dirty="0"/>
              <a:t>” zaslouží.</a:t>
            </a:r>
          </a:p>
          <a:p>
            <a:r>
              <a:rPr lang="cs-CZ" sz="1100" dirty="0"/>
              <a:t>Dívka šikanuje/</a:t>
            </a:r>
            <a:r>
              <a:rPr lang="cs-CZ" sz="1100" dirty="0" err="1"/>
              <a:t>kyberšikanuje</a:t>
            </a:r>
            <a:r>
              <a:rPr lang="cs-CZ" sz="1100" dirty="0"/>
              <a:t> jinou dívku, protože věří, že jí “ta mrcha ukradla přítele”.</a:t>
            </a:r>
          </a:p>
          <a:p>
            <a:r>
              <a:rPr lang="cs-CZ" sz="1100" dirty="0"/>
              <a:t>Děti šikanují/</a:t>
            </a:r>
            <a:r>
              <a:rPr lang="cs-CZ" sz="1100" dirty="0" err="1"/>
              <a:t>kyberšikanují</a:t>
            </a:r>
            <a:r>
              <a:rPr lang="cs-CZ" sz="1100" dirty="0"/>
              <a:t> dítě ze sociálně slabší rodiny, protože má zastaralý tlačítkový mobil a ne </a:t>
            </a:r>
            <a:r>
              <a:rPr lang="cs-CZ" sz="1100" dirty="0" err="1"/>
              <a:t>smartphone</a:t>
            </a:r>
            <a:r>
              <a:rPr lang="cs-CZ" sz="1100" dirty="0"/>
              <a:t>.</a:t>
            </a:r>
          </a:p>
          <a:p>
            <a:r>
              <a:rPr lang="cs-CZ" sz="1100" dirty="0"/>
              <a:t>Pachatelé, kteří jsou přesvědčeni o tom, že si šikanu/</a:t>
            </a:r>
            <a:r>
              <a:rPr lang="cs-CZ" sz="1100" dirty="0" err="1"/>
              <a:t>kyberšikanu</a:t>
            </a:r>
            <a:r>
              <a:rPr lang="cs-CZ" sz="1100" dirty="0"/>
              <a:t> oběť zaslouží, zpravidla vnímají své chování jako oprávněné, necítí výčitky svědomí ani vinu za </a:t>
            </a:r>
            <a:r>
              <a:rPr lang="cs-CZ" sz="1100" dirty="0" err="1"/>
              <a:t>kyberšikanu</a:t>
            </a:r>
            <a:r>
              <a:rPr lang="cs-CZ" sz="1100" dirty="0"/>
              <a:t>, kterou sami páchají.</a:t>
            </a:r>
          </a:p>
          <a:p>
            <a:endParaRPr lang="cs-CZ" sz="1100" dirty="0"/>
          </a:p>
          <a:p>
            <a:r>
              <a:rPr lang="cs-CZ" sz="1100" dirty="0"/>
              <a:t>NUDA: Kyberšikana pro znuděného pachatele představuje kýžené vzrušení, něco, co jim umožní nudu překonat. Motiv nudy často souvisí s tím, že pachatelům rodiče nevěnují dostatek pozornosti a nezajímají se o to, co děti v online prostředí dělají. Výsledkem je pak situace, kdy se Internet stává pro děti jediným zdrojem zábavy a jedinou cestou, jak získat pozornost a upozornit na sebe.</a:t>
            </a:r>
          </a:p>
          <a:p>
            <a:endParaRPr lang="cs-CZ" sz="1100" dirty="0"/>
          </a:p>
          <a:p>
            <a:r>
              <a:rPr lang="cs-CZ" sz="1100" dirty="0"/>
              <a:t>SKUPINOVÝ TLAK: </a:t>
            </a:r>
            <a:r>
              <a:rPr lang="cs-CZ" sz="1100" b="1" dirty="0"/>
              <a:t>skupinový tlak - dítě se stane pachatelem kyberšikany, protože chce zapadnout do školního kolektivu</a:t>
            </a:r>
            <a:r>
              <a:rPr lang="cs-CZ" sz="1100" dirty="0"/>
              <a:t>, ve kterém je </a:t>
            </a:r>
            <a:r>
              <a:rPr lang="cs-CZ" sz="1100" dirty="0" err="1"/>
              <a:t>kyberšikanování</a:t>
            </a:r>
            <a:r>
              <a:rPr lang="cs-CZ" sz="1100" dirty="0"/>
              <a:t> běžné a probíhá hromadně, ve skupině. Dětský pachatel, který ustupuje skupinovému tlaku, jde proti svému vnitřnímu přesvědčení a  mimo skupinu by se kyberšikany nedopustil. Ve skupině je však šikanování jiného “normální” a “běžné”. Pro dítě-pachatele je důležité, aby ve školní skupině zapadlo, dopady svého chování se v zásadě nezabývá, navíc ve skupině cítí jistý pocit bezpečí. Ve skupině také dochází k “rozpadu” odpovědnosti, panuje kolektivní odpovědnost za </a:t>
            </a:r>
            <a:r>
              <a:rPr lang="cs-CZ" sz="1100" dirty="0" err="1"/>
              <a:t>kyberšikanu</a:t>
            </a:r>
            <a:r>
              <a:rPr lang="cs-CZ" sz="1100" dirty="0"/>
              <a:t>, ve které se “osobní odpovědnost” snadno rozpouští. Skupinový tlak samozřejmě působí i na oběti, které se v některých případech nechávají “dobrovolně” šikanovat, aby ve skupině “zapadly”.</a:t>
            </a:r>
          </a:p>
          <a:p>
            <a:endParaRPr lang="cs-CZ" sz="1100" dirty="0"/>
          </a:p>
          <a:p>
            <a:r>
              <a:rPr lang="cs-CZ" sz="1100" dirty="0"/>
              <a:t>DĚLÁ TO KAŽDÝ: Pokud dospívající věří, že je kyberšikana hodně rozšířena a hodně lidí ji páchá, je větší pravděpodobnost, že se do tohoto chování zapojí i oni sami. </a:t>
            </a:r>
            <a:r>
              <a:rPr lang="cs-CZ" sz="1100" dirty="0" err="1"/>
              <a:t>Kyberšikanu</a:t>
            </a:r>
            <a:r>
              <a:rPr lang="cs-CZ" sz="1100" dirty="0"/>
              <a:t> nevnímají jako zásadní problém, protože jejich vrstevnická skupina toto chování vlastně přijímá a bagatelizuje. Kyberšikana je běžná, to ale neznamená, že je normální. Když se např. zaměříme na verbální agresi na internetu, kterou páchají dospělí uživatelé - často rodiče i prarodiče </a:t>
            </a:r>
          </a:p>
          <a:p>
            <a:endParaRPr lang="cs-CZ" sz="1100" dirty="0"/>
          </a:p>
          <a:p>
            <a:r>
              <a:rPr lang="cs-CZ" sz="1100" dirty="0"/>
              <a:t>SOCIÁLNÍ STATUS – POZICE: „relační </a:t>
            </a:r>
            <a:r>
              <a:rPr lang="cs-CZ" sz="1100" dirty="0" err="1"/>
              <a:t>agrese“Kyberšikana</a:t>
            </a:r>
            <a:r>
              <a:rPr lang="cs-CZ" sz="1100" dirty="0"/>
              <a:t> může být projevem sociálního postavení, tedy např. děti, které jsou populární, si častěji dělají legraci z dětí, které jsou méně populární, žákyně, které jsou přitažlivé, si vybírají k legráckám, vtípkům a šikaně jiné, o kterých se domnívají, že jsou neatraktivní. Internet je vlastně nástrojem relační agrese, slouží k posilování vlastní pozice a oslabování pozic ostatních dětí, které se stávají terčem útoků (vedoucích až k ostrakizaci). Samotný princip je tedy v zásadě jednoduchý - svou vlastní moc a společenský status posilujeme tím, že oslabujeme sociální status ostatních.</a:t>
            </a:r>
          </a:p>
          <a:p>
            <a:endParaRPr lang="cs-CZ" sz="1100" dirty="0"/>
          </a:p>
          <a:p>
            <a:r>
              <a:rPr lang="cs-CZ" sz="1100" dirty="0"/>
              <a:t>ANONYMITA INTERNETU - Další motiv pro páchání kyberšikany je spojen s anonymitou internetu, která dává dětem falešný pocit bezpečí. Domnívají se, že pokud </a:t>
            </a:r>
            <a:r>
              <a:rPr lang="cs-CZ" sz="1100" dirty="0" err="1"/>
              <a:t>kyberšikanu</a:t>
            </a:r>
            <a:r>
              <a:rPr lang="cs-CZ" sz="1100" dirty="0"/>
              <a:t> provozují anonymně, nelze je chytit. Pachatelé navíc nevidí vlastní reakci oběti (např. pláč, smutek </a:t>
            </a:r>
            <a:r>
              <a:rPr lang="cs-CZ" sz="1100" dirty="0" err="1"/>
              <a:t>apod</a:t>
            </a:r>
            <a:r>
              <a:rPr lang="cs-CZ" sz="1100" dirty="0"/>
              <a:t>), což jim usnadňuje dělat věci, které by v běžném životě neudělali. NEMAJÍ DOST EMPATIE</a:t>
            </a:r>
          </a:p>
          <a:p>
            <a:endParaRPr lang="cs-CZ" sz="1100" dirty="0"/>
          </a:p>
          <a:p>
            <a:pPr defTabSz="966064">
              <a:defRPr/>
            </a:pPr>
            <a:r>
              <a:rPr lang="cs-CZ" sz="1100" dirty="0"/>
              <a:t>ŽERT - Kyberšikana často vzniká jako </a:t>
            </a:r>
            <a:r>
              <a:rPr lang="cs-CZ" sz="1100" b="1" dirty="0"/>
              <a:t>nevinný žert, vtípek, který se vymkl kontrole původního tvůrce a začal žít vlastním životem</a:t>
            </a:r>
            <a:r>
              <a:rPr lang="cs-CZ" sz="1100" dirty="0"/>
              <a:t>. Pachatel nechtěl oběti ublížit a žil v iluzi, že je jeho chování neškodné a jde vlastně o nevinnou zábavu (někdy se tito pachatelé označují jako “neúmyslní pachatelé kyberšikany”, protože neměli v úmyslu oběti skutečně ublížit). V kyberprostoru je však běžné, že se kyberšikana snadno vymkne kontrole a začne žít vlastním životem - “žertovné video” např. unikne mimo uzavřenou skupinu a začne se </a:t>
            </a:r>
            <a:r>
              <a:rPr lang="cs-CZ" sz="1100" dirty="0" err="1"/>
              <a:t>virálně</a:t>
            </a:r>
            <a:r>
              <a:rPr lang="cs-CZ" sz="1100" dirty="0"/>
              <a:t> šířit, sbírá negativní komentáře, vznikají jeho kopie, do jeho šíření se často zapojuje rozsáhlé publikum (sekundární útočníci), které netuší, jak video vzniklo, přesto jej šíří, protože jim připadá zábavné. Hranice mezi žertem a </a:t>
            </a:r>
            <a:r>
              <a:rPr lang="cs-CZ" sz="1100" dirty="0" err="1"/>
              <a:t>kyberšikanou</a:t>
            </a:r>
            <a:r>
              <a:rPr lang="cs-CZ" sz="1100" dirty="0"/>
              <a:t> není ostrá, přesto ji lze </a:t>
            </a:r>
            <a:r>
              <a:rPr lang="cs-CZ" sz="1100" dirty="0" err="1"/>
              <a:t>vymenit</a:t>
            </a:r>
            <a:r>
              <a:rPr lang="cs-CZ" sz="1100" dirty="0"/>
              <a:t> - a to především dopadem na oběť, intenzitou, opakovaností a nerovnováhou sil mezi obětí a pachatelem. nepovedený žert, děti mají různě nastavenou citlivost – někdo unese, někomu to vadí víc</a:t>
            </a:r>
          </a:p>
          <a:p>
            <a:pPr defTabSz="966064">
              <a:defRPr/>
            </a:pPr>
            <a:r>
              <a:rPr lang="cs-CZ" sz="1100" dirty="0"/>
              <a:t>Utrpení narůstá tím víc, čím víc lidí to schvaluje (směje se tomu)</a:t>
            </a:r>
          </a:p>
          <a:p>
            <a:pPr defTabSz="966064">
              <a:defRPr/>
            </a:pPr>
            <a:endParaRPr lang="cs-CZ" sz="1100" dirty="0"/>
          </a:p>
          <a:p>
            <a:endParaRPr lang="cs-CZ" sz="1100" dirty="0"/>
          </a:p>
          <a:p>
            <a:endParaRPr lang="cs-CZ" sz="1100" dirty="0"/>
          </a:p>
          <a:p>
            <a:r>
              <a:rPr lang="cs-CZ" sz="1100" dirty="0"/>
              <a:t>Mezi další motivy, které se objevují především u klasických forem šikany, patří motivy upoutání pozornosti, motiv </a:t>
            </a:r>
            <a:r>
              <a:rPr lang="cs-CZ" sz="1100" dirty="0" err="1"/>
              <a:t>Mengeleho</a:t>
            </a:r>
            <a:r>
              <a:rPr lang="cs-CZ" sz="1100" dirty="0"/>
              <a:t>, motiv prevence, motiv vykonat něco velkého apod.</a:t>
            </a:r>
          </a:p>
          <a:p>
            <a:endParaRPr lang="cs-CZ" sz="1100" dirty="0"/>
          </a:p>
          <a:p>
            <a:endParaRPr lang="cs-CZ" sz="1100" dirty="0"/>
          </a:p>
          <a:p>
            <a:endParaRPr lang="cs-CZ" sz="1100"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33</a:t>
            </a:fld>
            <a:endParaRPr lang="cs-CZ" noProof="0" dirty="0"/>
          </a:p>
        </p:txBody>
      </p:sp>
    </p:spTree>
    <p:extLst>
      <p:ext uri="{BB962C8B-B14F-4D97-AF65-F5344CB8AC3E}">
        <p14:creationId xmlns:p14="http://schemas.microsoft.com/office/powerpoint/2010/main" val="2187148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dirty="0"/>
              <a:t>Obecně – dlouhodobá nespecifická prevence: vést děti k empatii: vůči sobě: k tomu, aby uměly říct, když se jim něco nelíbí – bacha, pro rodiče to může být náročné, uměly v rámci svých možností situaci řešit – říct si o pomoc</a:t>
            </a:r>
          </a:p>
          <a:p>
            <a:r>
              <a:rPr lang="cs-CZ" sz="1300" dirty="0"/>
              <a:t>Vést děti k </a:t>
            </a:r>
            <a:r>
              <a:rPr lang="cs-CZ" sz="1300" dirty="0" err="1"/>
              <a:t>emaptii</a:t>
            </a:r>
            <a:r>
              <a:rPr lang="cs-CZ" sz="1300" dirty="0"/>
              <a:t> vůči druhým – jak se asi cítí druhý </a:t>
            </a:r>
          </a:p>
          <a:p>
            <a:endParaRPr lang="cs-CZ" dirty="0"/>
          </a:p>
          <a:p>
            <a:r>
              <a:rPr lang="cs-CZ" sz="1300" dirty="0"/>
              <a:t>Specifická: Vést děti </a:t>
            </a:r>
            <a:r>
              <a:rPr lang="cs-CZ" sz="1300" dirty="0" err="1"/>
              <a:t>aú</a:t>
            </a:r>
            <a:r>
              <a:rPr lang="cs-CZ" sz="1300" dirty="0"/>
              <a:t> aby se nestaly a) obětí (zabezpečení, nesdílet nebezpečné věci, nebo to s někým probrat)</a:t>
            </a:r>
          </a:p>
          <a:p>
            <a:r>
              <a:rPr lang="cs-CZ" sz="1300" dirty="0"/>
              <a:t>Nedat šanci - dobře zabezpečení, dobré heslo, z aplikaci i na mobilu se ohlašovat, </a:t>
            </a:r>
            <a:r>
              <a:rPr lang="cs-CZ" sz="1300" dirty="0" err="1"/>
              <a:t>misto</a:t>
            </a:r>
            <a:r>
              <a:rPr lang="cs-CZ" sz="1300" dirty="0"/>
              <a:t> obrazce na odemknuti raději číselný kód, otisk prstu atd. - na </a:t>
            </a:r>
            <a:r>
              <a:rPr lang="cs-CZ" sz="1300" dirty="0" err="1"/>
              <a:t>spinavem</a:t>
            </a:r>
            <a:r>
              <a:rPr lang="cs-CZ" sz="1300" dirty="0"/>
              <a:t> displeji jsou ty tahy vidět.</a:t>
            </a:r>
          </a:p>
          <a:p>
            <a:r>
              <a:rPr lang="cs-CZ" sz="1300" dirty="0"/>
              <a:t>Aby to třeba kamarádi </a:t>
            </a:r>
            <a:r>
              <a:rPr lang="cs-CZ" sz="1300" dirty="0" err="1"/>
              <a:t>necmajzli</a:t>
            </a:r>
            <a:r>
              <a:rPr lang="cs-CZ" sz="1300" dirty="0"/>
              <a:t> a neudělali si legraci</a:t>
            </a:r>
          </a:p>
          <a:p>
            <a:r>
              <a:rPr lang="cs-CZ" sz="1300" dirty="0"/>
              <a:t> </a:t>
            </a:r>
          </a:p>
          <a:p>
            <a:r>
              <a:rPr lang="cs-CZ" sz="1300" dirty="0"/>
              <a:t>Plus odkaz na </a:t>
            </a:r>
            <a:r>
              <a:rPr lang="cs-CZ" sz="1300" dirty="0" err="1"/>
              <a:t>Barcu</a:t>
            </a:r>
            <a:r>
              <a:rPr lang="cs-CZ" sz="1300" dirty="0"/>
              <a:t>. - </a:t>
            </a:r>
            <a:r>
              <a:rPr lang="cs-CZ" sz="1300" dirty="0" err="1"/>
              <a:t>soc</a:t>
            </a:r>
            <a:r>
              <a:rPr lang="cs-CZ" sz="1300" dirty="0"/>
              <a:t> sítě bezpečně </a:t>
            </a:r>
          </a:p>
          <a:p>
            <a:r>
              <a:rPr lang="cs-CZ" sz="1300" dirty="0"/>
              <a:t> </a:t>
            </a:r>
          </a:p>
          <a:p>
            <a:r>
              <a:rPr lang="cs-CZ" sz="1300" dirty="0"/>
              <a:t> </a:t>
            </a:r>
          </a:p>
          <a:p>
            <a:r>
              <a:rPr lang="cs-CZ" sz="1300" dirty="0"/>
              <a:t>b) pachatelem – vždycky si rozmyslet, co to může druhému udělat, třeba to probrat s kamarády, a etiketa – focení a sdílení fotografií bez souhlasu (empatie) Zacházení s fotografiemi - osobní údaje, </a:t>
            </a:r>
          </a:p>
          <a:p>
            <a:r>
              <a:rPr lang="cs-CZ" sz="1300" dirty="0"/>
              <a:t> </a:t>
            </a:r>
          </a:p>
          <a:p>
            <a:r>
              <a:rPr lang="cs-CZ" sz="1300" dirty="0"/>
              <a:t>a to je i </a:t>
            </a:r>
            <a:r>
              <a:rPr lang="cs-CZ" sz="1300" dirty="0" err="1"/>
              <a:t>odpověd</a:t>
            </a:r>
            <a:r>
              <a:rPr lang="cs-CZ" sz="1300" dirty="0"/>
              <a:t> na sdílení </a:t>
            </a:r>
            <a:r>
              <a:rPr lang="cs-CZ" sz="1300" dirty="0" err="1"/>
              <a:t>info</a:t>
            </a:r>
            <a:r>
              <a:rPr lang="cs-CZ" sz="1300" dirty="0"/>
              <a:t> ze skupiny. (velké téma, práce s osobními údaji – asi když je to pro studijní účely a vše je anonymizováno, tak ok, ale lepší je se zeptat)</a:t>
            </a:r>
          </a:p>
          <a:p>
            <a:r>
              <a:rPr lang="cs-CZ" sz="1300" dirty="0"/>
              <a:t>odkaz na </a:t>
            </a:r>
            <a:r>
              <a:rPr lang="cs-CZ" sz="1300" dirty="0" err="1"/>
              <a:t>netiketu</a:t>
            </a:r>
            <a:r>
              <a:rPr lang="cs-CZ" sz="1300" dirty="0"/>
              <a:t> – třeba </a:t>
            </a:r>
            <a:r>
              <a:rPr lang="cs-CZ" sz="1300" dirty="0" err="1"/>
              <a:t>nasdílet</a:t>
            </a:r>
            <a:r>
              <a:rPr lang="cs-CZ" sz="1300" dirty="0"/>
              <a:t> náš soubor</a:t>
            </a:r>
          </a:p>
          <a:p>
            <a:endParaRPr lang="cs-CZ" dirty="0"/>
          </a:p>
          <a:p>
            <a:r>
              <a:rPr lang="cs-CZ" dirty="0"/>
              <a:t>https://cs.wikipedia.org/wiki/Netiketa</a:t>
            </a:r>
          </a:p>
          <a:p>
            <a:endParaRPr lang="cs-CZ"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34</a:t>
            </a:fld>
            <a:endParaRPr lang="cs-CZ" noProof="0" dirty="0"/>
          </a:p>
        </p:txBody>
      </p:sp>
    </p:spTree>
    <p:extLst>
      <p:ext uri="{BB962C8B-B14F-4D97-AF65-F5344CB8AC3E}">
        <p14:creationId xmlns:p14="http://schemas.microsoft.com/office/powerpoint/2010/main" val="467953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Důvěra a bezpečí: místo, čas, moje emoce, postoj, hlas</a:t>
            </a:r>
          </a:p>
          <a:p>
            <a:endParaRPr lang="cs-CZ" dirty="0"/>
          </a:p>
          <a:p>
            <a:r>
              <a:rPr lang="cs-CZ" dirty="0"/>
              <a:t>Atmosféra bezpečí a důvěry</a:t>
            </a:r>
          </a:p>
          <a:p>
            <a:r>
              <a:rPr lang="cs-CZ" dirty="0"/>
              <a:t>Vstoupit do světa dítěte na pozvání – nechat mu prostor a kontrolu nad situací, </a:t>
            </a:r>
            <a:r>
              <a:rPr lang="cs-CZ" dirty="0" err="1"/>
              <a:t>nestat</a:t>
            </a:r>
            <a:r>
              <a:rPr lang="cs-CZ" dirty="0"/>
              <a:t> se agresorem</a:t>
            </a:r>
          </a:p>
          <a:p>
            <a:r>
              <a:rPr lang="cs-CZ" dirty="0"/>
              <a:t>Ptát se, co na internetu zažívá (Rozčílil tě někdo na internetu? Pokračoval někdy konflikt ze třídy i na internetu? apod.)</a:t>
            </a:r>
          </a:p>
          <a:p>
            <a:r>
              <a:rPr lang="cs-CZ" dirty="0"/>
              <a:t>Ptát se, jak se na internetu chová (Znáš všechny svoje přátele ze sociálních sítí i ve skutečném životě? Z čeho soudíš, že jim můžeš důvěřovat?)</a:t>
            </a:r>
          </a:p>
          <a:p>
            <a:r>
              <a:rPr lang="cs-CZ" dirty="0"/>
              <a:t>Poradit, jak se zabezpečit, projít </a:t>
            </a:r>
            <a:r>
              <a:rPr lang="cs-CZ" dirty="0" err="1"/>
              <a:t>netiketu</a:t>
            </a:r>
            <a:r>
              <a:rPr lang="cs-CZ" dirty="0"/>
              <a:t>, společně založit profil na síti apod.</a:t>
            </a:r>
          </a:p>
          <a:p>
            <a:r>
              <a:rPr lang="cs-CZ" dirty="0"/>
              <a:t>Nabídnout pomoc (Jak ti můžu pomoct, aby tě neztrapnil/a?) </a:t>
            </a:r>
          </a:p>
          <a:p>
            <a:r>
              <a:rPr lang="cs-CZ" dirty="0"/>
              <a:t>Nedémonizovat technologie</a:t>
            </a:r>
          </a:p>
          <a:p>
            <a:endParaRPr lang="cs-CZ"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35</a:t>
            </a:fld>
            <a:endParaRPr lang="cs-CZ" noProof="0" dirty="0"/>
          </a:p>
        </p:txBody>
      </p:sp>
    </p:spTree>
    <p:extLst>
      <p:ext uri="{BB962C8B-B14F-4D97-AF65-F5344CB8AC3E}">
        <p14:creationId xmlns:p14="http://schemas.microsoft.com/office/powerpoint/2010/main" val="2142335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Na první pohled těžko</a:t>
            </a:r>
          </a:p>
          <a:p>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Pokud se dítě nesvěří, je velmi těžké </a:t>
            </a:r>
            <a:r>
              <a:rPr lang="cs-CZ" dirty="0" err="1"/>
              <a:t>kyberšikanu</a:t>
            </a:r>
            <a:r>
              <a:rPr lang="cs-CZ" dirty="0"/>
              <a:t> odhalit v počátečním stádiu</a:t>
            </a:r>
          </a:p>
          <a:p>
            <a:endParaRPr lang="cs-CZ" dirty="0"/>
          </a:p>
          <a:p>
            <a:endParaRPr lang="cs-CZ" dirty="0"/>
          </a:p>
          <a:p>
            <a:r>
              <a:rPr lang="cs-CZ" dirty="0"/>
              <a:t>Stravování: nechuť i přejídání (zajídá stres)</a:t>
            </a:r>
          </a:p>
          <a:p>
            <a:r>
              <a:rPr lang="cs-CZ" dirty="0"/>
              <a:t>Hysterická reakce na „můžu se podívat na tvůj mobil?“</a:t>
            </a:r>
          </a:p>
          <a:p>
            <a:endParaRPr lang="cs-CZ" dirty="0"/>
          </a:p>
          <a:p>
            <a:endParaRPr lang="cs-CZ"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36</a:t>
            </a:fld>
            <a:endParaRPr lang="cs-CZ" noProof="0" dirty="0"/>
          </a:p>
        </p:txBody>
      </p:sp>
    </p:spTree>
    <p:extLst>
      <p:ext uri="{BB962C8B-B14F-4D97-AF65-F5344CB8AC3E}">
        <p14:creationId xmlns:p14="http://schemas.microsoft.com/office/powerpoint/2010/main" val="3769936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37</a:t>
            </a:fld>
            <a:endParaRPr lang="cs-CZ" noProof="0" dirty="0"/>
          </a:p>
        </p:txBody>
      </p:sp>
    </p:spTree>
    <p:extLst>
      <p:ext uri="{BB962C8B-B14F-4D97-AF65-F5344CB8AC3E}">
        <p14:creationId xmlns:p14="http://schemas.microsoft.com/office/powerpoint/2010/main" val="324832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Pachatelé: pokud to zjistí rodiče sami, většinou se to dá řešit nějakou domluvou, nastavením pravidel apod. Pokud to přijde ze školy, od jiných rodičů, od policie – je to velký šok, krizová situace: rodiče tomu odmítají věřit, jdou do agrese, bagatelizují násilí, shazují to na oběť. Navíc jde o to si připustit, že jsem asi ve výchově udělala něco špatně – tady je na místě péče pro dítě i rodiče, práce s rodinou, přijít na to, odkud to přišlo. </a:t>
            </a:r>
          </a:p>
          <a:p>
            <a:endParaRPr lang="cs-CZ"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38</a:t>
            </a:fld>
            <a:endParaRPr lang="cs-CZ" noProof="0" dirty="0"/>
          </a:p>
        </p:txBody>
      </p:sp>
    </p:spTree>
    <p:extLst>
      <p:ext uri="{BB962C8B-B14F-4D97-AF65-F5344CB8AC3E}">
        <p14:creationId xmlns:p14="http://schemas.microsoft.com/office/powerpoint/2010/main" val="151842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dirty="0" err="1"/>
              <a:t>Icebucket</a:t>
            </a:r>
            <a:r>
              <a:rPr lang="cs-CZ" dirty="0"/>
              <a:t> – </a:t>
            </a:r>
            <a:r>
              <a:rPr lang="cs-CZ" sz="1200" b="1" i="0" kern="1200" dirty="0">
                <a:solidFill>
                  <a:schemeClr val="tx1"/>
                </a:solidFill>
                <a:effectLst/>
                <a:latin typeface="+mn-lt"/>
                <a:ea typeface="+mn-ea"/>
                <a:cs typeface="+mn-cs"/>
              </a:rPr>
              <a:t>na hlavu vylévá kbelík ledové vody</a:t>
            </a:r>
            <a:r>
              <a:rPr lang="cs-CZ" sz="1200" b="0" i="0" kern="1200" dirty="0">
                <a:solidFill>
                  <a:schemeClr val="tx1"/>
                </a:solidFill>
                <a:effectLst/>
                <a:latin typeface="+mn-lt"/>
                <a:ea typeface="+mn-ea"/>
                <a:cs typeface="+mn-cs"/>
              </a:rPr>
              <a:t> </a:t>
            </a:r>
            <a:r>
              <a:rPr lang="cs-CZ" sz="1200" b="1" i="0" kern="1200" dirty="0">
                <a:solidFill>
                  <a:schemeClr val="tx1"/>
                </a:solidFill>
                <a:effectLst/>
                <a:latin typeface="+mn-lt"/>
                <a:ea typeface="+mn-ea"/>
                <a:cs typeface="+mn-cs"/>
              </a:rPr>
              <a:t>se záměrem zvýšit povědomí o amyotrofické laterální skleróze  (ALS) a nasbírat finanční podporu na její další výzkum</a:t>
            </a:r>
            <a:endParaRPr lang="cs-CZ" dirty="0"/>
          </a:p>
          <a:p>
            <a:pPr lvl="2"/>
            <a:r>
              <a:rPr lang="cs-CZ" dirty="0" err="1"/>
              <a:t>Planking</a:t>
            </a:r>
            <a:r>
              <a:rPr lang="cs-CZ" dirty="0"/>
              <a:t> – </a:t>
            </a:r>
            <a:r>
              <a:rPr lang="cs-CZ" sz="1200" b="1" i="0" kern="1200" dirty="0">
                <a:solidFill>
                  <a:schemeClr val="tx1"/>
                </a:solidFill>
                <a:effectLst/>
                <a:latin typeface="+mn-lt"/>
                <a:ea typeface="+mn-ea"/>
                <a:cs typeface="+mn-cs"/>
              </a:rPr>
              <a:t>udělat jednoduše cvik "prkno„</a:t>
            </a:r>
          </a:p>
          <a:p>
            <a:pPr lvl="2"/>
            <a:r>
              <a:rPr lang="cs-CZ" dirty="0" err="1"/>
              <a:t>HarlemShake</a:t>
            </a:r>
            <a:r>
              <a:rPr lang="cs-CZ" dirty="0"/>
              <a:t> – </a:t>
            </a:r>
            <a:r>
              <a:rPr lang="cs-CZ" sz="1200" b="1" i="0" kern="1200" dirty="0">
                <a:solidFill>
                  <a:schemeClr val="tx1"/>
                </a:solidFill>
                <a:effectLst/>
                <a:latin typeface="+mn-lt"/>
                <a:ea typeface="+mn-ea"/>
                <a:cs typeface="+mn-cs"/>
              </a:rPr>
              <a:t>typická hudba, na kterou nejprve křepčí jeden člověk</a:t>
            </a:r>
            <a:r>
              <a:rPr lang="cs-CZ" sz="1200" b="0" i="0" kern="1200" dirty="0">
                <a:solidFill>
                  <a:schemeClr val="tx1"/>
                </a:solidFill>
                <a:effectLst/>
                <a:latin typeface="+mn-lt"/>
                <a:ea typeface="+mn-ea"/>
                <a:cs typeface="+mn-cs"/>
              </a:rPr>
              <a:t> (většinou ve společnosti lidí, kteří se věnují svým běžným povinnostem dál, jako by se nechumelilo). Pak zazní </a:t>
            </a:r>
            <a:r>
              <a:rPr lang="cs-CZ" sz="1200" b="1" i="0" kern="1200" dirty="0">
                <a:solidFill>
                  <a:schemeClr val="tx1"/>
                </a:solidFill>
                <a:effectLst/>
                <a:latin typeface="+mn-lt"/>
                <a:ea typeface="+mn-ea"/>
                <a:cs typeface="+mn-cs"/>
              </a:rPr>
              <a:t>povel Do </a:t>
            </a:r>
            <a:r>
              <a:rPr lang="cs-CZ" sz="1200" b="1" i="0" kern="1200" dirty="0" err="1">
                <a:solidFill>
                  <a:schemeClr val="tx1"/>
                </a:solidFill>
                <a:effectLst/>
                <a:latin typeface="+mn-lt"/>
                <a:ea typeface="+mn-ea"/>
                <a:cs typeface="+mn-cs"/>
              </a:rPr>
              <a:t>the</a:t>
            </a:r>
            <a:r>
              <a:rPr lang="cs-CZ" sz="1200" b="1" i="0" kern="1200" dirty="0">
                <a:solidFill>
                  <a:schemeClr val="tx1"/>
                </a:solidFill>
                <a:effectLst/>
                <a:latin typeface="+mn-lt"/>
                <a:ea typeface="+mn-ea"/>
                <a:cs typeface="+mn-cs"/>
              </a:rPr>
              <a:t> </a:t>
            </a:r>
            <a:r>
              <a:rPr lang="cs-CZ" sz="1200" b="1" i="0" kern="1200" dirty="0" err="1">
                <a:solidFill>
                  <a:schemeClr val="tx1"/>
                </a:solidFill>
                <a:effectLst/>
                <a:latin typeface="+mn-lt"/>
                <a:ea typeface="+mn-ea"/>
                <a:cs typeface="+mn-cs"/>
              </a:rPr>
              <a:t>Harlem</a:t>
            </a:r>
            <a:r>
              <a:rPr lang="cs-CZ" sz="1200" b="1" i="0" kern="1200" dirty="0">
                <a:solidFill>
                  <a:schemeClr val="tx1"/>
                </a:solidFill>
                <a:effectLst/>
                <a:latin typeface="+mn-lt"/>
                <a:ea typeface="+mn-ea"/>
                <a:cs typeface="+mn-cs"/>
              </a:rPr>
              <a:t> </a:t>
            </a:r>
            <a:r>
              <a:rPr lang="cs-CZ" sz="1200" b="1" i="0" kern="1200" dirty="0" err="1">
                <a:solidFill>
                  <a:schemeClr val="tx1"/>
                </a:solidFill>
                <a:effectLst/>
                <a:latin typeface="+mn-lt"/>
                <a:ea typeface="+mn-ea"/>
                <a:cs typeface="+mn-cs"/>
              </a:rPr>
              <a:t>Shake</a:t>
            </a:r>
            <a:r>
              <a:rPr lang="cs-CZ" sz="1200" b="1" i="0" kern="1200" dirty="0">
                <a:solidFill>
                  <a:schemeClr val="tx1"/>
                </a:solidFill>
                <a:effectLst/>
                <a:latin typeface="+mn-lt"/>
                <a:ea typeface="+mn-ea"/>
                <a:cs typeface="+mn-cs"/>
              </a:rPr>
              <a:t>, nastane střih a všichni tančí taky</a:t>
            </a:r>
            <a:endParaRPr lang="cs-CZ" dirty="0"/>
          </a:p>
          <a:p>
            <a:pPr lvl="2"/>
            <a:r>
              <a:rPr lang="cs-CZ" dirty="0" err="1"/>
              <a:t>Trashtag</a:t>
            </a:r>
            <a:r>
              <a:rPr lang="cs-CZ" dirty="0"/>
              <a:t> - </a:t>
            </a:r>
            <a:r>
              <a:rPr lang="cs-CZ" sz="1200" b="1" i="0" kern="1200" dirty="0">
                <a:solidFill>
                  <a:schemeClr val="tx1"/>
                </a:solidFill>
                <a:effectLst/>
                <a:latin typeface="+mn-lt"/>
                <a:ea typeface="+mn-ea"/>
                <a:cs typeface="+mn-cs"/>
              </a:rPr>
              <a:t>lidé jednoduše uklízejí odpad z přírody a veřejného prostoru</a:t>
            </a:r>
          </a:p>
          <a:p>
            <a:pPr lvl="2"/>
            <a:endParaRPr lang="cs-CZ" dirty="0"/>
          </a:p>
          <a:p>
            <a:pPr lvl="2"/>
            <a:r>
              <a:rPr lang="cs-CZ" dirty="0" err="1"/>
              <a:t>Cinnamon</a:t>
            </a:r>
            <a:r>
              <a:rPr lang="cs-CZ" dirty="0"/>
              <a:t> – </a:t>
            </a:r>
            <a:r>
              <a:rPr lang="cs-CZ" sz="1200" b="1" i="0" kern="1200" dirty="0">
                <a:solidFill>
                  <a:schemeClr val="tx1"/>
                </a:solidFill>
                <a:effectLst/>
                <a:latin typeface="+mn-lt"/>
                <a:ea typeface="+mn-ea"/>
                <a:cs typeface="+mn-cs"/>
              </a:rPr>
              <a:t>polknutí nebo vdechnutí lžíce mleté skořice</a:t>
            </a:r>
            <a:endParaRPr lang="cs-CZ" dirty="0"/>
          </a:p>
          <a:p>
            <a:pPr lvl="2"/>
            <a:r>
              <a:rPr lang="cs-CZ" dirty="0" err="1"/>
              <a:t>DuckTape</a:t>
            </a:r>
            <a:r>
              <a:rPr lang="cs-CZ" dirty="0"/>
              <a:t> – </a:t>
            </a:r>
            <a:r>
              <a:rPr lang="cs-CZ" sz="1200" b="1" i="0" kern="1200" dirty="0">
                <a:solidFill>
                  <a:schemeClr val="tx1"/>
                </a:solidFill>
                <a:effectLst/>
                <a:latin typeface="+mn-lt"/>
                <a:ea typeface="+mn-ea"/>
                <a:cs typeface="+mn-cs"/>
              </a:rPr>
              <a:t>nechat si tělo pevně oblepit lepicí páskou a pak se z ní pokusit vyprostit</a:t>
            </a:r>
            <a:endParaRPr lang="cs-CZ" dirty="0"/>
          </a:p>
          <a:p>
            <a:pPr lvl="2"/>
            <a:r>
              <a:rPr lang="cs-CZ" dirty="0"/>
              <a:t>Salt and </a:t>
            </a:r>
            <a:r>
              <a:rPr lang="cs-CZ" dirty="0" err="1"/>
              <a:t>Ice</a:t>
            </a:r>
            <a:r>
              <a:rPr lang="cs-CZ" dirty="0"/>
              <a:t> – </a:t>
            </a:r>
            <a:r>
              <a:rPr lang="cs-CZ" sz="1200" b="0" i="0" kern="1200" dirty="0">
                <a:solidFill>
                  <a:schemeClr val="tx1"/>
                </a:solidFill>
                <a:effectLst/>
                <a:latin typeface="+mn-lt"/>
                <a:ea typeface="+mn-ea"/>
                <a:cs typeface="+mn-cs"/>
              </a:rPr>
              <a:t> </a:t>
            </a:r>
            <a:r>
              <a:rPr lang="cs-CZ" sz="1200" b="1" i="0" kern="1200" dirty="0">
                <a:solidFill>
                  <a:schemeClr val="tx1"/>
                </a:solidFill>
                <a:effectLst/>
                <a:latin typeface="+mn-lt"/>
                <a:ea typeface="+mn-ea"/>
                <a:cs typeface="+mn-cs"/>
              </a:rPr>
              <a:t>část těla si posypete solí a pak na ni přiložíte kostku ledu</a:t>
            </a:r>
            <a:r>
              <a:rPr lang="cs-CZ" sz="1200" b="0" i="0" kern="1200" dirty="0">
                <a:solidFill>
                  <a:schemeClr val="tx1"/>
                </a:solidFill>
                <a:effectLst/>
                <a:latin typeface="+mn-lt"/>
                <a:ea typeface="+mn-ea"/>
                <a:cs typeface="+mn-cs"/>
              </a:rPr>
              <a:t>. Výsledkem je </a:t>
            </a:r>
            <a:r>
              <a:rPr lang="cs-CZ" sz="1200" b="1" i="0" kern="1200" dirty="0">
                <a:solidFill>
                  <a:schemeClr val="tx1"/>
                </a:solidFill>
                <a:effectLst/>
                <a:latin typeface="+mn-lt"/>
                <a:ea typeface="+mn-ea"/>
                <a:cs typeface="+mn-cs"/>
              </a:rPr>
              <a:t>silně bolestivá reakce, která na kůži způsobuje popáleniny, puchýře, omrzliny a jizvy</a:t>
            </a:r>
            <a:endParaRPr lang="cs-CZ" dirty="0"/>
          </a:p>
          <a:p>
            <a:pPr lvl="2"/>
            <a:r>
              <a:rPr lang="cs-CZ" dirty="0" err="1"/>
              <a:t>Tide</a:t>
            </a:r>
            <a:r>
              <a:rPr lang="cs-CZ" dirty="0"/>
              <a:t> Pod – </a:t>
            </a:r>
            <a:r>
              <a:rPr lang="cs-CZ" sz="1200" b="1" i="0" kern="1200" dirty="0">
                <a:solidFill>
                  <a:schemeClr val="tx1"/>
                </a:solidFill>
                <a:effectLst/>
                <a:latin typeface="+mn-lt"/>
                <a:ea typeface="+mn-ea"/>
                <a:cs typeface="+mn-cs"/>
              </a:rPr>
              <a:t>vzít gelovou kapsli na praní,  rozžvýkat ji, spolknout</a:t>
            </a:r>
            <a:endParaRPr lang="cs-CZ" dirty="0"/>
          </a:p>
          <a:p>
            <a:pPr lvl="2"/>
            <a:r>
              <a:rPr lang="cs-CZ" dirty="0" err="1"/>
              <a:t>Ice</a:t>
            </a:r>
            <a:r>
              <a:rPr lang="cs-CZ" dirty="0"/>
              <a:t> </a:t>
            </a:r>
            <a:r>
              <a:rPr lang="cs-CZ" dirty="0" err="1"/>
              <a:t>Cream</a:t>
            </a:r>
            <a:r>
              <a:rPr lang="cs-CZ" dirty="0"/>
              <a:t> </a:t>
            </a:r>
            <a:r>
              <a:rPr lang="cs-CZ" dirty="0" err="1"/>
              <a:t>Licking</a:t>
            </a:r>
            <a:r>
              <a:rPr lang="cs-CZ" dirty="0"/>
              <a:t> - </a:t>
            </a:r>
            <a:r>
              <a:rPr lang="cs-CZ" sz="1200" b="1" i="0" kern="1200" dirty="0">
                <a:solidFill>
                  <a:schemeClr val="tx1"/>
                </a:solidFill>
                <a:effectLst/>
                <a:latin typeface="+mn-lt"/>
                <a:ea typeface="+mn-ea"/>
                <a:cs typeface="+mn-cs"/>
              </a:rPr>
              <a:t>obchodě vyndali z mrazáku kelímek zmrzliny, otevřeli ho, vršek zmrzliny olízli a pak ji vrátili zpět do mrazáku</a:t>
            </a:r>
            <a:endParaRPr lang="cs-CZ" dirty="0"/>
          </a:p>
          <a:p>
            <a:endParaRPr lang="cs-CZ" dirty="0"/>
          </a:p>
        </p:txBody>
      </p:sp>
      <p:sp>
        <p:nvSpPr>
          <p:cNvPr id="4" name="Zástupný symbol pro číslo snímku 3"/>
          <p:cNvSpPr>
            <a:spLocks noGrp="1"/>
          </p:cNvSpPr>
          <p:nvPr>
            <p:ph type="sldNum" sz="quarter" idx="10"/>
          </p:nvPr>
        </p:nvSpPr>
        <p:spPr/>
        <p:txBody>
          <a:bodyPr/>
          <a:lstStyle/>
          <a:p>
            <a:fld id="{09EA7684-95CF-4E79-A84C-7EC0A0F7AAB7}" type="slidenum">
              <a:rPr lang="cs-CZ" smtClean="0"/>
              <a:t>8</a:t>
            </a:fld>
            <a:endParaRPr lang="cs-CZ"/>
          </a:p>
        </p:txBody>
      </p:sp>
    </p:spTree>
    <p:extLst>
      <p:ext uri="{BB962C8B-B14F-4D97-AF65-F5344CB8AC3E}">
        <p14:creationId xmlns:p14="http://schemas.microsoft.com/office/powerpoint/2010/main" val="1343827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300" dirty="0"/>
              <a:t>Ted distanční výuka – třída má svou skupinu, kam posílají věci, příležitost ke </a:t>
            </a:r>
            <a:r>
              <a:rPr lang="cs-CZ" sz="1300" dirty="0" err="1"/>
              <a:t>kyberšikaně</a:t>
            </a:r>
            <a:r>
              <a:rPr lang="cs-CZ" sz="1300" dirty="0"/>
              <a:t>, když tam má učitel přístup, měl by to nějak hraničit</a:t>
            </a:r>
          </a:p>
          <a:p>
            <a:r>
              <a:rPr lang="cs-CZ" sz="1300" dirty="0"/>
              <a:t>Učitel může zakročit, ale netlačit na pilu – děti si založí novou skupinu, kam učitel už přístup mít nebude</a:t>
            </a:r>
          </a:p>
          <a:p>
            <a:endParaRPr lang="cs-CZ" sz="1300" dirty="0"/>
          </a:p>
          <a:p>
            <a:r>
              <a:rPr lang="cs-CZ" sz="1400" dirty="0"/>
              <a:t>Pravidelná prevence: práce na vztazích ve třídě, třídnické hodiny, podpora demokratických hodnot; osvěta v oblasti bezpečí na internetu</a:t>
            </a:r>
          </a:p>
          <a:p>
            <a:r>
              <a:rPr lang="cs-CZ" sz="1400" dirty="0"/>
              <a:t>Zastavovat vtípky a urážky</a:t>
            </a:r>
          </a:p>
          <a:p>
            <a:r>
              <a:rPr lang="cs-CZ" sz="1400" dirty="0"/>
              <a:t>Jasná pravidla (školní řád, krizový plán) a kompetentní osoby (ŠMP, vedení)</a:t>
            </a:r>
          </a:p>
          <a:p>
            <a:r>
              <a:rPr lang="cs-CZ" sz="1400" dirty="0"/>
              <a:t>Škola řeší pouze, pokud kyberšikana souvisí se školou a vyučováním (probíhá ve škole, v on-line výuce, v rámci </a:t>
            </a:r>
            <a:r>
              <a:rPr lang="cs-CZ" sz="1400" dirty="0" err="1"/>
              <a:t>facebookové</a:t>
            </a:r>
            <a:r>
              <a:rPr lang="cs-CZ" sz="1400" dirty="0"/>
              <a:t> skupiny třídy apod.)</a:t>
            </a:r>
          </a:p>
          <a:p>
            <a:r>
              <a:rPr lang="cs-CZ" sz="1400" dirty="0"/>
              <a:t>Neschovávat se před problémem</a:t>
            </a:r>
          </a:p>
          <a:p>
            <a:endParaRPr lang="cs-CZ" sz="1300" dirty="0"/>
          </a:p>
          <a:p>
            <a:endParaRPr lang="cs-CZ" dirty="0"/>
          </a:p>
        </p:txBody>
      </p:sp>
      <p:sp>
        <p:nvSpPr>
          <p:cNvPr id="4" name="Zástupný symbol pro číslo snímku 3"/>
          <p:cNvSpPr>
            <a:spLocks noGrp="1"/>
          </p:cNvSpPr>
          <p:nvPr>
            <p:ph type="sldNum" sz="quarter" idx="5"/>
          </p:nvPr>
        </p:nvSpPr>
        <p:spPr/>
        <p:txBody>
          <a:bodyPr/>
          <a:lstStyle/>
          <a:p>
            <a:pPr rtl="0"/>
            <a:fld id="{C275CD8D-B1D9-4658-A4F0-38CA8D83ED5D}" type="slidenum">
              <a:rPr lang="cs-CZ" noProof="0" smtClean="0"/>
              <a:t>39</a:t>
            </a:fld>
            <a:endParaRPr lang="cs-CZ" noProof="0" dirty="0"/>
          </a:p>
        </p:txBody>
      </p:sp>
    </p:spTree>
    <p:extLst>
      <p:ext uri="{BB962C8B-B14F-4D97-AF65-F5344CB8AC3E}">
        <p14:creationId xmlns:p14="http://schemas.microsoft.com/office/powerpoint/2010/main" val="3305216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C977D9A-07D8-4ADA-AD15-466D0168EF49}" type="slidenum">
              <a:rPr lang="cs-CZ" smtClean="0"/>
              <a:t>49</a:t>
            </a:fld>
            <a:endParaRPr lang="cs-CZ"/>
          </a:p>
        </p:txBody>
      </p:sp>
    </p:spTree>
    <p:extLst>
      <p:ext uri="{BB962C8B-B14F-4D97-AF65-F5344CB8AC3E}">
        <p14:creationId xmlns:p14="http://schemas.microsoft.com/office/powerpoint/2010/main" val="2207012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9EA7684-95CF-4E79-A84C-7EC0A0F7AAB7}" type="slidenum">
              <a:rPr lang="cs-CZ" smtClean="0"/>
              <a:t>12</a:t>
            </a:fld>
            <a:endParaRPr lang="cs-CZ"/>
          </a:p>
        </p:txBody>
      </p:sp>
    </p:spTree>
    <p:extLst>
      <p:ext uri="{BB962C8B-B14F-4D97-AF65-F5344CB8AC3E}">
        <p14:creationId xmlns:p14="http://schemas.microsoft.com/office/powerpoint/2010/main" val="263602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t>
            </a:r>
            <a:r>
              <a:rPr lang="pt-BR" sz="1200" b="0" i="0" kern="1200" dirty="0">
                <a:solidFill>
                  <a:schemeClr val="tx1"/>
                </a:solidFill>
                <a:effectLst/>
                <a:latin typeface="+mn-lt"/>
                <a:ea typeface="+mn-ea"/>
                <a:cs typeface="+mn-cs"/>
              </a:rPr>
              <a:t>na co se zaměřit v případě 7letého dítěte, které s internetem začíná</a:t>
            </a:r>
            <a:r>
              <a:rPr lang="cs-CZ" sz="1200" b="0"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a:t>
            </a:r>
            <a:r>
              <a:rPr lang="pl-PL" sz="1200" b="0" i="0" kern="1200" dirty="0">
                <a:solidFill>
                  <a:schemeClr val="tx1"/>
                </a:solidFill>
                <a:effectLst/>
                <a:latin typeface="+mn-lt"/>
                <a:ea typeface="+mn-ea"/>
                <a:cs typeface="+mn-cs"/>
              </a:rPr>
              <a:t>Jak mohou děti rozeznat, co je pro ně nebezpečné.”</a:t>
            </a:r>
            <a:endParaRPr lang="cs-CZ" dirty="0"/>
          </a:p>
          <a:p>
            <a:r>
              <a:rPr lang="cs-CZ" dirty="0"/>
              <a:t>„</a:t>
            </a:r>
            <a:r>
              <a:rPr lang="cs-CZ" sz="1200" b="0" kern="1200" dirty="0">
                <a:solidFill>
                  <a:schemeClr val="tx1"/>
                </a:solidFill>
                <a:effectLst/>
                <a:latin typeface="+mn-lt"/>
                <a:ea typeface="+mn-ea"/>
                <a:cs typeface="+mn-cs"/>
              </a:rPr>
              <a:t>Jaké jsou skryté nástrahy sociálních síti?“</a:t>
            </a:r>
          </a:p>
          <a:p>
            <a:br>
              <a:rPr lang="cs-CZ" dirty="0"/>
            </a:br>
            <a:endParaRPr lang="cs-CZ" dirty="0"/>
          </a:p>
          <a:p>
            <a:endParaRPr lang="cs-CZ" dirty="0"/>
          </a:p>
          <a:p>
            <a:r>
              <a:rPr lang="cs-CZ" dirty="0" err="1"/>
              <a:t>Netiketa</a:t>
            </a:r>
            <a:endParaRPr lang="cs-CZ" dirty="0"/>
          </a:p>
          <a:p>
            <a:r>
              <a:rPr lang="cs-CZ" dirty="0"/>
              <a:t>https://www.hoax.cz/hoax/netiketa</a:t>
            </a:r>
          </a:p>
          <a:p>
            <a:r>
              <a:rPr lang="cs-CZ" dirty="0"/>
              <a:t>https://cs.wikipedia.org/wiki/Netiketa</a:t>
            </a:r>
          </a:p>
        </p:txBody>
      </p:sp>
      <p:sp>
        <p:nvSpPr>
          <p:cNvPr id="4" name="Zástupný symbol pro číslo snímku 3"/>
          <p:cNvSpPr>
            <a:spLocks noGrp="1"/>
          </p:cNvSpPr>
          <p:nvPr>
            <p:ph type="sldNum" sz="quarter" idx="10"/>
          </p:nvPr>
        </p:nvSpPr>
        <p:spPr/>
        <p:txBody>
          <a:bodyPr/>
          <a:lstStyle/>
          <a:p>
            <a:fld id="{6113AE71-AA99-4DD0-BC87-A917EE730BC4}" type="slidenum">
              <a:rPr lang="cs-CZ" smtClean="0"/>
              <a:t>13</a:t>
            </a:fld>
            <a:endParaRPr lang="cs-CZ"/>
          </a:p>
        </p:txBody>
      </p:sp>
    </p:spTree>
    <p:extLst>
      <p:ext uri="{BB962C8B-B14F-4D97-AF65-F5344CB8AC3E}">
        <p14:creationId xmlns:p14="http://schemas.microsoft.com/office/powerpoint/2010/main" val="419502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kern="1200" dirty="0">
                <a:solidFill>
                  <a:schemeClr val="tx1"/>
                </a:solidFill>
                <a:effectLst/>
                <a:latin typeface="+mn-lt"/>
                <a:ea typeface="+mn-ea"/>
                <a:cs typeface="+mn-cs"/>
              </a:rPr>
              <a:t>Pan </a:t>
            </a:r>
            <a:r>
              <a:rPr lang="cs-CZ" sz="1200" b="1" i="0" kern="1200" dirty="0" err="1">
                <a:solidFill>
                  <a:schemeClr val="tx1"/>
                </a:solidFill>
                <a:effectLst/>
                <a:latin typeface="+mn-lt"/>
                <a:ea typeface="+mn-ea"/>
                <a:cs typeface="+mn-cs"/>
              </a:rPr>
              <a:t>European</a:t>
            </a:r>
            <a:r>
              <a:rPr lang="cs-CZ" sz="1200" b="1" i="0" kern="1200" dirty="0">
                <a:solidFill>
                  <a:schemeClr val="tx1"/>
                </a:solidFill>
                <a:effectLst/>
                <a:latin typeface="+mn-lt"/>
                <a:ea typeface="+mn-ea"/>
                <a:cs typeface="+mn-cs"/>
              </a:rPr>
              <a:t> Game </a:t>
            </a:r>
            <a:r>
              <a:rPr lang="cs-CZ" sz="1200" b="1" i="0" kern="1200" dirty="0" err="1">
                <a:solidFill>
                  <a:schemeClr val="tx1"/>
                </a:solidFill>
                <a:effectLst/>
                <a:latin typeface="+mn-lt"/>
                <a:ea typeface="+mn-ea"/>
                <a:cs typeface="+mn-cs"/>
              </a:rPr>
              <a:t>Information</a:t>
            </a:r>
            <a:r>
              <a:rPr lang="cs-CZ" sz="1200" b="0" i="0" kern="1200" dirty="0">
                <a:solidFill>
                  <a:schemeClr val="tx1"/>
                </a:solidFill>
                <a:effectLst/>
                <a:latin typeface="+mn-lt"/>
                <a:ea typeface="+mn-ea"/>
                <a:cs typeface="+mn-cs"/>
              </a:rPr>
              <a:t> (</a:t>
            </a:r>
            <a:r>
              <a:rPr lang="cs-CZ" sz="1200" b="1" i="0" kern="1200" dirty="0">
                <a:solidFill>
                  <a:schemeClr val="tx1"/>
                </a:solidFill>
                <a:effectLst/>
                <a:latin typeface="+mn-lt"/>
                <a:ea typeface="+mn-ea"/>
                <a:cs typeface="+mn-cs"/>
              </a:rPr>
              <a:t>PEGI</a:t>
            </a:r>
            <a:r>
              <a:rPr lang="cs-CZ" sz="1200" b="0" i="0" kern="1200" dirty="0">
                <a:solidFill>
                  <a:schemeClr val="tx1"/>
                </a:solidFill>
                <a:effectLst/>
                <a:latin typeface="+mn-lt"/>
                <a:ea typeface="+mn-ea"/>
                <a:cs typeface="+mn-cs"/>
              </a:rPr>
              <a:t>) je Evropský </a:t>
            </a:r>
            <a:r>
              <a:rPr lang="cs-CZ" sz="1200" b="0" i="0" u="none" strike="noStrike" kern="1200" dirty="0">
                <a:solidFill>
                  <a:schemeClr val="tx1"/>
                </a:solidFill>
                <a:effectLst/>
                <a:latin typeface="+mn-lt"/>
                <a:ea typeface="+mn-ea"/>
                <a:cs typeface="+mn-cs"/>
                <a:hlinkClick r:id="rId3" tooltip="Rating"/>
              </a:rPr>
              <a:t>ratingový</a:t>
            </a:r>
            <a:r>
              <a:rPr lang="cs-CZ" sz="1200" b="0" i="0" kern="1200" dirty="0">
                <a:solidFill>
                  <a:schemeClr val="tx1"/>
                </a:solidFill>
                <a:effectLst/>
                <a:latin typeface="+mn-lt"/>
                <a:ea typeface="+mn-ea"/>
                <a:cs typeface="+mn-cs"/>
              </a:rPr>
              <a:t> systém </a:t>
            </a:r>
            <a:r>
              <a:rPr lang="cs-CZ" sz="1200" b="0" i="0" u="none" strike="noStrike" kern="1200" dirty="0">
                <a:solidFill>
                  <a:schemeClr val="tx1"/>
                </a:solidFill>
                <a:effectLst/>
                <a:latin typeface="+mn-lt"/>
                <a:ea typeface="+mn-ea"/>
                <a:cs typeface="+mn-cs"/>
                <a:hlinkClick r:id="rId4" tooltip="Počítačová hra"/>
              </a:rPr>
              <a:t>počítačových her</a:t>
            </a:r>
            <a:r>
              <a:rPr lang="cs-CZ" sz="1200" b="0" i="0" kern="1200" dirty="0">
                <a:solidFill>
                  <a:schemeClr val="tx1"/>
                </a:solidFill>
                <a:effectLst/>
                <a:latin typeface="+mn-lt"/>
                <a:ea typeface="+mn-ea"/>
                <a:cs typeface="+mn-cs"/>
              </a:rPr>
              <a:t> založený, aby informoval konzumenty o obsahu hry a umožnil tak lepší výběr. Hodnocení PEGI je vyobrazeno formou nálepek na obalu hry. </a:t>
            </a:r>
          </a:p>
          <a:p>
            <a:endParaRPr lang="cs-CZ" dirty="0"/>
          </a:p>
        </p:txBody>
      </p:sp>
      <p:sp>
        <p:nvSpPr>
          <p:cNvPr id="4" name="Zástupný symbol pro číslo snímku 3"/>
          <p:cNvSpPr>
            <a:spLocks noGrp="1"/>
          </p:cNvSpPr>
          <p:nvPr>
            <p:ph type="sldNum" sz="quarter" idx="10"/>
          </p:nvPr>
        </p:nvSpPr>
        <p:spPr/>
        <p:txBody>
          <a:bodyPr/>
          <a:lstStyle/>
          <a:p>
            <a:fld id="{09EA7684-95CF-4E79-A84C-7EC0A0F7AAB7}" type="slidenum">
              <a:rPr lang="cs-CZ" smtClean="0"/>
              <a:t>16</a:t>
            </a:fld>
            <a:endParaRPr lang="cs-CZ"/>
          </a:p>
        </p:txBody>
      </p:sp>
    </p:spTree>
    <p:extLst>
      <p:ext uri="{BB962C8B-B14F-4D97-AF65-F5344CB8AC3E}">
        <p14:creationId xmlns:p14="http://schemas.microsoft.com/office/powerpoint/2010/main" val="43076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Roblox</a:t>
            </a:r>
            <a:r>
              <a:rPr lang="cs-CZ" dirty="0"/>
              <a:t> (2006)</a:t>
            </a:r>
          </a:p>
          <a:p>
            <a:r>
              <a:rPr lang="cs-CZ" sz="1200" b="1" i="0" kern="1200" dirty="0" err="1">
                <a:solidFill>
                  <a:schemeClr val="tx1"/>
                </a:solidFill>
                <a:effectLst/>
                <a:latin typeface="+mn-lt"/>
                <a:ea typeface="+mn-ea"/>
                <a:cs typeface="+mn-cs"/>
              </a:rPr>
              <a:t>Roblox</a:t>
            </a:r>
            <a:r>
              <a:rPr lang="cs-CZ" sz="1200" b="0" i="0" kern="1200" dirty="0">
                <a:solidFill>
                  <a:schemeClr val="tx1"/>
                </a:solidFill>
                <a:effectLst/>
                <a:latin typeface="+mn-lt"/>
                <a:ea typeface="+mn-ea"/>
                <a:cs typeface="+mn-cs"/>
              </a:rPr>
              <a:t> je </a:t>
            </a:r>
            <a:r>
              <a:rPr lang="cs-CZ" sz="1200" b="0" i="0" u="none" strike="noStrike" kern="1200" dirty="0">
                <a:solidFill>
                  <a:schemeClr val="tx1"/>
                </a:solidFill>
                <a:effectLst/>
                <a:latin typeface="+mn-lt"/>
                <a:ea typeface="+mn-ea"/>
                <a:cs typeface="+mn-cs"/>
                <a:hlinkClick r:id="rId3" tooltip="Videohra pro více hráčů"/>
              </a:rPr>
              <a:t>multiplayerová</a:t>
            </a:r>
            <a:r>
              <a:rPr lang="cs-CZ" sz="1200" b="0" i="0" kern="1200" dirty="0">
                <a:solidFill>
                  <a:schemeClr val="tx1"/>
                </a:solidFill>
                <a:effectLst/>
                <a:latin typeface="+mn-lt"/>
                <a:ea typeface="+mn-ea"/>
                <a:cs typeface="+mn-cs"/>
              </a:rPr>
              <a:t> </a:t>
            </a:r>
            <a:r>
              <a:rPr lang="cs-CZ" sz="1200" b="0" i="0" u="none" strike="noStrike" kern="1200" dirty="0">
                <a:solidFill>
                  <a:schemeClr val="tx1"/>
                </a:solidFill>
                <a:effectLst/>
                <a:latin typeface="+mn-lt"/>
                <a:ea typeface="+mn-ea"/>
                <a:cs typeface="+mn-cs"/>
                <a:hlinkClick r:id="rId4" tooltip="Free to play"/>
              </a:rPr>
              <a:t>free-to-play</a:t>
            </a:r>
            <a:r>
              <a:rPr lang="cs-CZ" sz="1200" b="0" i="0" kern="1200" dirty="0">
                <a:solidFill>
                  <a:schemeClr val="tx1"/>
                </a:solidFill>
                <a:effectLst/>
                <a:latin typeface="+mn-lt"/>
                <a:ea typeface="+mn-ea"/>
                <a:cs typeface="+mn-cs"/>
              </a:rPr>
              <a:t> online platforma umožňující hráčům designovat vlastní hry (pouze na počítači) a sdílet je s ostatními.</a:t>
            </a:r>
          </a:p>
          <a:p>
            <a:r>
              <a:rPr lang="cs-CZ" sz="1200" b="0" i="0" kern="1200" dirty="0">
                <a:solidFill>
                  <a:schemeClr val="tx1"/>
                </a:solidFill>
                <a:effectLst/>
                <a:latin typeface="+mn-lt"/>
                <a:ea typeface="+mn-ea"/>
                <a:cs typeface="+mn-cs"/>
              </a:rPr>
              <a:t>Při instalaci hry </a:t>
            </a:r>
            <a:r>
              <a:rPr lang="cs-CZ" sz="1200" b="0" i="0" kern="1200" dirty="0" err="1">
                <a:solidFill>
                  <a:schemeClr val="tx1"/>
                </a:solidFill>
                <a:effectLst/>
                <a:latin typeface="+mn-lt"/>
                <a:ea typeface="+mn-ea"/>
                <a:cs typeface="+mn-cs"/>
              </a:rPr>
              <a:t>Roblox</a:t>
            </a:r>
            <a:r>
              <a:rPr lang="cs-CZ" sz="1200" b="0" i="0" kern="1200" dirty="0">
                <a:solidFill>
                  <a:schemeClr val="tx1"/>
                </a:solidFill>
                <a:effectLst/>
                <a:latin typeface="+mn-lt"/>
                <a:ea typeface="+mn-ea"/>
                <a:cs typeface="+mn-cs"/>
              </a:rPr>
              <a:t> na </a:t>
            </a:r>
            <a:r>
              <a:rPr lang="cs-CZ" sz="1200" b="0" i="0" u="none" strike="noStrike" kern="1200" dirty="0">
                <a:solidFill>
                  <a:schemeClr val="tx1"/>
                </a:solidFill>
                <a:effectLst/>
                <a:latin typeface="+mn-lt"/>
                <a:ea typeface="+mn-ea"/>
                <a:cs typeface="+mn-cs"/>
                <a:hlinkClick r:id="rId5" tooltip="Počítač"/>
              </a:rPr>
              <a:t>PC</a:t>
            </a:r>
            <a:r>
              <a:rPr lang="cs-CZ" sz="1200" b="0" i="0" kern="1200" dirty="0">
                <a:solidFill>
                  <a:schemeClr val="tx1"/>
                </a:solidFill>
                <a:effectLst/>
                <a:latin typeface="+mn-lt"/>
                <a:ea typeface="+mn-ea"/>
                <a:cs typeface="+mn-cs"/>
              </a:rPr>
              <a:t> je stažen také program </a:t>
            </a:r>
            <a:r>
              <a:rPr lang="cs-CZ" sz="1200" b="0" i="0" kern="1200" dirty="0" err="1">
                <a:solidFill>
                  <a:schemeClr val="tx1"/>
                </a:solidFill>
                <a:effectLst/>
                <a:latin typeface="+mn-lt"/>
                <a:ea typeface="+mn-ea"/>
                <a:cs typeface="+mn-cs"/>
              </a:rPr>
              <a:t>Roblox</a:t>
            </a:r>
            <a:r>
              <a:rPr lang="cs-CZ" sz="1200" b="0" i="0" kern="1200" dirty="0">
                <a:solidFill>
                  <a:schemeClr val="tx1"/>
                </a:solidFill>
                <a:effectLst/>
                <a:latin typeface="+mn-lt"/>
                <a:ea typeface="+mn-ea"/>
                <a:cs typeface="+mn-cs"/>
              </a:rPr>
              <a:t> Studio, v němž lze vytvářet vlastní hry, za které lze získávat herní měnu, tzv. </a:t>
            </a:r>
            <a:r>
              <a:rPr lang="cs-CZ" sz="1200" b="0" i="1" kern="1200" dirty="0" err="1">
                <a:solidFill>
                  <a:schemeClr val="tx1"/>
                </a:solidFill>
                <a:effectLst/>
                <a:latin typeface="+mn-lt"/>
                <a:ea typeface="+mn-ea"/>
                <a:cs typeface="+mn-cs"/>
              </a:rPr>
              <a:t>Robuxy</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Robloxové</a:t>
            </a:r>
            <a:r>
              <a:rPr lang="cs-CZ" sz="1200" b="0" i="0" kern="1200" dirty="0">
                <a:solidFill>
                  <a:schemeClr val="tx1"/>
                </a:solidFill>
                <a:effectLst/>
                <a:latin typeface="+mn-lt"/>
                <a:ea typeface="+mn-ea"/>
                <a:cs typeface="+mn-cs"/>
              </a:rPr>
              <a:t> dolary). Dříve existovaly </a:t>
            </a:r>
            <a:r>
              <a:rPr lang="cs-CZ" sz="1200" b="0" i="1" kern="1200" dirty="0" err="1">
                <a:solidFill>
                  <a:schemeClr val="tx1"/>
                </a:solidFill>
                <a:effectLst/>
                <a:latin typeface="+mn-lt"/>
                <a:ea typeface="+mn-ea"/>
                <a:cs typeface="+mn-cs"/>
              </a:rPr>
              <a:t>Tickety</a:t>
            </a:r>
            <a:r>
              <a:rPr lang="cs-CZ" sz="1200" b="0" i="0" kern="1200" dirty="0">
                <a:solidFill>
                  <a:schemeClr val="tx1"/>
                </a:solidFill>
                <a:effectLst/>
                <a:latin typeface="+mn-lt"/>
                <a:ea typeface="+mn-ea"/>
                <a:cs typeface="+mn-cs"/>
              </a:rPr>
              <a:t> (lístky – měna za kterou se kupovaly obleky), které byly později sjednocené do </a:t>
            </a:r>
            <a:r>
              <a:rPr lang="cs-CZ" sz="1200" b="0" i="0" kern="1200" dirty="0" err="1">
                <a:solidFill>
                  <a:schemeClr val="tx1"/>
                </a:solidFill>
                <a:effectLst/>
                <a:latin typeface="+mn-lt"/>
                <a:ea typeface="+mn-ea"/>
                <a:cs typeface="+mn-cs"/>
              </a:rPr>
              <a:t>Robuxů</a:t>
            </a:r>
            <a:r>
              <a:rPr lang="cs-CZ" sz="1200" b="0" i="0" kern="1200" dirty="0">
                <a:solidFill>
                  <a:schemeClr val="tx1"/>
                </a:solidFill>
                <a:effectLst/>
                <a:latin typeface="+mn-lt"/>
                <a:ea typeface="+mn-ea"/>
                <a:cs typeface="+mn-cs"/>
              </a:rPr>
              <a:t>. Na měsíční kup 450 </a:t>
            </a:r>
            <a:r>
              <a:rPr lang="cs-CZ" sz="1200" b="0" i="0" kern="1200" dirty="0" err="1">
                <a:solidFill>
                  <a:schemeClr val="tx1"/>
                </a:solidFill>
                <a:effectLst/>
                <a:latin typeface="+mn-lt"/>
                <a:ea typeface="+mn-ea"/>
                <a:cs typeface="+mn-cs"/>
              </a:rPr>
              <a:t>robuxů</a:t>
            </a:r>
            <a:r>
              <a:rPr lang="cs-CZ" sz="1200" b="0" i="0" kern="1200" dirty="0">
                <a:solidFill>
                  <a:schemeClr val="tx1"/>
                </a:solidFill>
                <a:effectLst/>
                <a:latin typeface="+mn-lt"/>
                <a:ea typeface="+mn-ea"/>
                <a:cs typeface="+mn-cs"/>
              </a:rPr>
              <a:t> (v nabídkách i více) lze koupit tzv. </a:t>
            </a:r>
            <a:r>
              <a:rPr lang="cs-CZ" sz="1200" b="0" i="0" kern="1200" dirty="0" err="1">
                <a:solidFill>
                  <a:schemeClr val="tx1"/>
                </a:solidFill>
                <a:effectLst/>
                <a:latin typeface="+mn-lt"/>
                <a:ea typeface="+mn-ea"/>
                <a:cs typeface="+mn-cs"/>
              </a:rPr>
              <a:t>Roblox</a:t>
            </a:r>
            <a:r>
              <a:rPr lang="cs-CZ" sz="1200" b="0" i="0" kern="1200" dirty="0">
                <a:solidFill>
                  <a:schemeClr val="tx1"/>
                </a:solidFill>
                <a:effectLst/>
                <a:latin typeface="+mn-lt"/>
                <a:ea typeface="+mn-ea"/>
                <a:cs typeface="+mn-cs"/>
              </a:rPr>
              <a:t> Premium.</a:t>
            </a:r>
          </a:p>
        </p:txBody>
      </p:sp>
      <p:sp>
        <p:nvSpPr>
          <p:cNvPr id="4" name="Zástupný symbol pro číslo snímku 3"/>
          <p:cNvSpPr>
            <a:spLocks noGrp="1"/>
          </p:cNvSpPr>
          <p:nvPr>
            <p:ph type="sldNum" sz="quarter" idx="10"/>
          </p:nvPr>
        </p:nvSpPr>
        <p:spPr/>
        <p:txBody>
          <a:bodyPr/>
          <a:lstStyle/>
          <a:p>
            <a:fld id="{C9DADA66-9A9E-4986-AC90-77A6140D1B77}" type="slidenum">
              <a:rPr lang="cs-CZ" smtClean="0"/>
              <a:t>17</a:t>
            </a:fld>
            <a:endParaRPr lang="cs-CZ"/>
          </a:p>
        </p:txBody>
      </p:sp>
    </p:spTree>
    <p:extLst>
      <p:ext uri="{BB962C8B-B14F-4D97-AF65-F5344CB8AC3E}">
        <p14:creationId xmlns:p14="http://schemas.microsoft.com/office/powerpoint/2010/main" val="1411502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Minecraft</a:t>
            </a:r>
            <a:r>
              <a:rPr lang="cs-CZ" dirty="0"/>
              <a:t> (2011)</a:t>
            </a:r>
          </a:p>
          <a:p>
            <a:pPr marL="171450" indent="-171450">
              <a:buFontTx/>
              <a:buChar char="-"/>
            </a:pPr>
            <a:r>
              <a:rPr lang="cs-CZ" baseline="0" dirty="0" err="1"/>
              <a:t>Survival</a:t>
            </a:r>
            <a:r>
              <a:rPr lang="cs-CZ" baseline="0" dirty="0"/>
              <a:t> a </a:t>
            </a:r>
            <a:r>
              <a:rPr lang="cs-CZ" baseline="0" dirty="0" err="1"/>
              <a:t>Creativ</a:t>
            </a:r>
            <a:r>
              <a:rPr lang="cs-CZ" baseline="0" dirty="0"/>
              <a:t> mód</a:t>
            </a:r>
          </a:p>
          <a:p>
            <a:pPr marL="171450" indent="-171450">
              <a:buFontTx/>
              <a:buChar char="-"/>
            </a:pPr>
            <a:r>
              <a:rPr lang="cs-CZ" baseline="0" dirty="0"/>
              <a:t>Vyrábění, stavění, cestování, bojování</a:t>
            </a:r>
          </a:p>
          <a:p>
            <a:pPr marL="171450" indent="-171450">
              <a:buFontTx/>
              <a:buChar char="-"/>
            </a:pPr>
            <a:r>
              <a:rPr lang="cs-CZ" baseline="0" dirty="0"/>
              <a:t>Servery s různými příběhy</a:t>
            </a:r>
          </a:p>
          <a:p>
            <a:pPr marL="171450" indent="-171450">
              <a:buFontTx/>
              <a:buChar char="-"/>
            </a:pPr>
            <a:endParaRPr lang="cs-CZ" dirty="0"/>
          </a:p>
          <a:p>
            <a:pPr marL="0" indent="0">
              <a:buFontTx/>
              <a:buNone/>
            </a:pPr>
            <a:r>
              <a:rPr lang="cs-CZ" sz="1200" b="0" i="0" kern="1200" dirty="0">
                <a:solidFill>
                  <a:schemeClr val="tx1"/>
                </a:solidFill>
                <a:effectLst/>
                <a:latin typeface="+mn-lt"/>
                <a:ea typeface="+mn-ea"/>
                <a:cs typeface="+mn-cs"/>
              </a:rPr>
              <a:t>Ve hře je několik herních módů, kterými lze ovlivnit, zda bude hráč nesmrtelný, nebo zda se má po jeho smrti smazat aktuální svět. Kromě základních herních módů jsou zde také 4 stupně obtížnosti (</a:t>
            </a:r>
            <a:r>
              <a:rPr lang="cs-CZ" sz="1200" b="0" i="0" kern="1200" dirty="0" err="1">
                <a:solidFill>
                  <a:schemeClr val="tx1"/>
                </a:solidFill>
                <a:effectLst/>
                <a:latin typeface="+mn-lt"/>
                <a:ea typeface="+mn-ea"/>
                <a:cs typeface="+mn-cs"/>
              </a:rPr>
              <a:t>peaceful</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easy</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normal</a:t>
            </a:r>
            <a:r>
              <a:rPr lang="cs-CZ" sz="1200" b="0" i="0" kern="1200" dirty="0">
                <a:solidFill>
                  <a:schemeClr val="tx1"/>
                </a:solidFill>
                <a:effectLst/>
                <a:latin typeface="+mn-lt"/>
                <a:ea typeface="+mn-ea"/>
                <a:cs typeface="+mn-cs"/>
              </a:rPr>
              <a:t> a hard), které mají vliv na náročnost hraní v podobě výskytu příšer a doplňování životů. Dále ve hře probíhá střídání </a:t>
            </a:r>
            <a:r>
              <a:rPr lang="cs-CZ" sz="1200" b="0" i="0" u="none" strike="noStrike" kern="1200" dirty="0">
                <a:solidFill>
                  <a:schemeClr val="tx1"/>
                </a:solidFill>
                <a:effectLst/>
                <a:latin typeface="+mn-lt"/>
                <a:ea typeface="+mn-ea"/>
                <a:cs typeface="+mn-cs"/>
                <a:hlinkClick r:id="rId3" tooltip="Den"/>
              </a:rPr>
              <a:t>dne</a:t>
            </a:r>
            <a:r>
              <a:rPr lang="cs-CZ" sz="1200" b="0" i="0" kern="1200" dirty="0">
                <a:solidFill>
                  <a:schemeClr val="tx1"/>
                </a:solidFill>
                <a:effectLst/>
                <a:latin typeface="+mn-lt"/>
                <a:ea typeface="+mn-ea"/>
                <a:cs typeface="+mn-cs"/>
              </a:rPr>
              <a:t> a </a:t>
            </a:r>
            <a:r>
              <a:rPr lang="cs-CZ" sz="1200" b="0" i="0" u="none" strike="noStrike" kern="1200" dirty="0">
                <a:solidFill>
                  <a:schemeClr val="tx1"/>
                </a:solidFill>
                <a:effectLst/>
                <a:latin typeface="+mn-lt"/>
                <a:ea typeface="+mn-ea"/>
                <a:cs typeface="+mn-cs"/>
                <a:hlinkClick r:id="rId4" tooltip="Noc"/>
              </a:rPr>
              <a:t>noci</a:t>
            </a:r>
            <a:r>
              <a:rPr lang="cs-CZ" sz="1200" b="0" i="0" kern="1200" dirty="0">
                <a:solidFill>
                  <a:schemeClr val="tx1"/>
                </a:solidFill>
                <a:effectLst/>
                <a:latin typeface="+mn-lt"/>
                <a:ea typeface="+mn-ea"/>
                <a:cs typeface="+mn-cs"/>
              </a:rPr>
              <a:t>, kdy se během noci objevují různé příšery, které na hráče útočí. Ve dne jsou ve hře zvířata, o která se lze starat, získávat z nich jídlo atd. Nakonec jsou zde i vesničané, se kterými je možné obchodovat.</a:t>
            </a:r>
          </a:p>
          <a:p>
            <a:pPr marL="0" indent="0">
              <a:buFontTx/>
              <a:buNone/>
            </a:pPr>
            <a:endParaRPr lang="cs-CZ" sz="1200" b="0" i="0" kern="1200" dirty="0">
              <a:solidFill>
                <a:schemeClr val="tx1"/>
              </a:solidFill>
              <a:effectLst/>
              <a:latin typeface="+mn-lt"/>
              <a:ea typeface="+mn-ea"/>
              <a:cs typeface="+mn-cs"/>
            </a:endParaRPr>
          </a:p>
          <a:p>
            <a:r>
              <a:rPr lang="cs-CZ" sz="1200" b="0" i="0" kern="1200" dirty="0">
                <a:solidFill>
                  <a:schemeClr val="tx1"/>
                </a:solidFill>
                <a:effectLst/>
                <a:latin typeface="+mn-lt"/>
                <a:ea typeface="+mn-ea"/>
                <a:cs typeface="+mn-cs"/>
              </a:rPr>
              <a:t>Jedná se o základní herní mód, ve kterém se hráč snaží přežít v nehostinném světě a k dispozici jsou mu pouze přírodní zdroje – obstarává si jídlo, brání se proti příšerám, staví si dům, či farmaří. Po smrti je možné pokračovat ve hře.</a:t>
            </a:r>
          </a:p>
          <a:p>
            <a:r>
              <a:rPr lang="cs-CZ" sz="1200" b="1" i="0" kern="1200" dirty="0">
                <a:solidFill>
                  <a:schemeClr val="tx1"/>
                </a:solidFill>
                <a:effectLst/>
                <a:latin typeface="+mn-lt"/>
                <a:ea typeface="+mn-ea"/>
                <a:cs typeface="+mn-cs"/>
              </a:rPr>
              <a:t>Nemilosrdná (Hardcore)</a:t>
            </a:r>
          </a:p>
          <a:p>
            <a:r>
              <a:rPr lang="cs-CZ" sz="1200" b="0" i="0" kern="1200" dirty="0">
                <a:solidFill>
                  <a:schemeClr val="tx1"/>
                </a:solidFill>
                <a:effectLst/>
                <a:latin typeface="+mn-lt"/>
                <a:ea typeface="+mn-ea"/>
                <a:cs typeface="+mn-cs"/>
              </a:rPr>
              <a:t>Princip je stejný jako </a:t>
            </a:r>
            <a:r>
              <a:rPr lang="cs-CZ" sz="1200" b="0" i="0" kern="1200" dirty="0" err="1">
                <a:solidFill>
                  <a:schemeClr val="tx1"/>
                </a:solidFill>
                <a:effectLst/>
                <a:latin typeface="+mn-lt"/>
                <a:ea typeface="+mn-ea"/>
                <a:cs typeface="+mn-cs"/>
              </a:rPr>
              <a:t>survival</a:t>
            </a:r>
            <a:r>
              <a:rPr lang="cs-CZ" sz="1200" b="0" i="0" kern="1200" dirty="0">
                <a:solidFill>
                  <a:schemeClr val="tx1"/>
                </a:solidFill>
                <a:effectLst/>
                <a:latin typeface="+mn-lt"/>
                <a:ea typeface="+mn-ea"/>
                <a:cs typeface="+mn-cs"/>
              </a:rPr>
              <a:t>, akorát hráč má pouze jeden život (20 bodů života). Po jeho smrti již není možné v daném světě pokračovat, pouze je možné si jej prohlížet v módu diváka (viz dále). Hráč nemůže měnit obtížnost, je zde k dispozici pouze „hardcore“, která je velmi podobná „hard“.</a:t>
            </a:r>
          </a:p>
          <a:p>
            <a:r>
              <a:rPr lang="cs-CZ" sz="1200" b="1" i="0" kern="1200" dirty="0">
                <a:solidFill>
                  <a:schemeClr val="tx1"/>
                </a:solidFill>
                <a:effectLst/>
                <a:latin typeface="+mn-lt"/>
                <a:ea typeface="+mn-ea"/>
                <a:cs typeface="+mn-cs"/>
              </a:rPr>
              <a:t>Tvořivá hra (</a:t>
            </a:r>
            <a:r>
              <a:rPr lang="cs-CZ" sz="1200" b="1" i="0" kern="1200" dirty="0" err="1">
                <a:solidFill>
                  <a:schemeClr val="tx1"/>
                </a:solidFill>
                <a:effectLst/>
                <a:latin typeface="+mn-lt"/>
                <a:ea typeface="+mn-ea"/>
                <a:cs typeface="+mn-cs"/>
              </a:rPr>
              <a:t>Creative</a:t>
            </a:r>
            <a:r>
              <a:rPr lang="cs-CZ" sz="1200" b="1"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Hráč je nesmrtelný, může létat, okamžitě ničit všechny bloky a má přístup k neomezeným zásobám surovin. Může také ničit podloží (</a:t>
            </a:r>
            <a:r>
              <a:rPr lang="cs-CZ" sz="1200" b="0" i="0" kern="1200" dirty="0" err="1">
                <a:solidFill>
                  <a:schemeClr val="tx1"/>
                </a:solidFill>
                <a:effectLst/>
                <a:latin typeface="+mn-lt"/>
                <a:ea typeface="+mn-ea"/>
                <a:cs typeface="+mn-cs"/>
              </a:rPr>
              <a:t>bedrock</a:t>
            </a:r>
            <a:r>
              <a:rPr lang="cs-CZ" sz="1200" b="0" i="0" kern="1200" dirty="0">
                <a:solidFill>
                  <a:schemeClr val="tx1"/>
                </a:solidFill>
                <a:effectLst/>
                <a:latin typeface="+mn-lt"/>
                <a:ea typeface="+mn-ea"/>
                <a:cs typeface="+mn-cs"/>
              </a:rPr>
              <a:t>). Ve hře je o přežití je to nezničitelný blok.</a:t>
            </a:r>
          </a:p>
          <a:p>
            <a:r>
              <a:rPr lang="cs-CZ" sz="1200" b="1" i="0" kern="1200" dirty="0">
                <a:solidFill>
                  <a:schemeClr val="tx1"/>
                </a:solidFill>
                <a:effectLst/>
                <a:latin typeface="+mn-lt"/>
                <a:ea typeface="+mn-ea"/>
                <a:cs typeface="+mn-cs"/>
              </a:rPr>
              <a:t>Dobrodružná hra (</a:t>
            </a:r>
            <a:r>
              <a:rPr lang="cs-CZ" sz="1200" b="1" i="0" kern="1200" dirty="0" err="1">
                <a:solidFill>
                  <a:schemeClr val="tx1"/>
                </a:solidFill>
                <a:effectLst/>
                <a:latin typeface="+mn-lt"/>
                <a:ea typeface="+mn-ea"/>
                <a:cs typeface="+mn-cs"/>
              </a:rPr>
              <a:t>Adventure</a:t>
            </a:r>
            <a:r>
              <a:rPr lang="cs-CZ" sz="1200" b="1"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Na rozdíl od předchozích módů se zde bloky nedají ničit ani pokládat. Ovšem za předpokladu, že hráč nemá příslušný nástroj. Pokud ho má, blok je možné zničit. Je možné provádět interakce pouze se stvořeními, předměty a některými bloky (např. tlačítka).</a:t>
            </a:r>
          </a:p>
          <a:p>
            <a:r>
              <a:rPr lang="cs-CZ" sz="1200" b="1" i="0" kern="1200" dirty="0">
                <a:solidFill>
                  <a:schemeClr val="tx1"/>
                </a:solidFill>
                <a:effectLst/>
                <a:latin typeface="+mn-lt"/>
                <a:ea typeface="+mn-ea"/>
                <a:cs typeface="+mn-cs"/>
              </a:rPr>
              <a:t>Divák (</a:t>
            </a:r>
            <a:r>
              <a:rPr lang="cs-CZ" sz="1200" b="1" i="0" kern="1200" dirty="0" err="1">
                <a:solidFill>
                  <a:schemeClr val="tx1"/>
                </a:solidFill>
                <a:effectLst/>
                <a:latin typeface="+mn-lt"/>
                <a:ea typeface="+mn-ea"/>
                <a:cs typeface="+mn-cs"/>
              </a:rPr>
              <a:t>Spectator</a:t>
            </a:r>
            <a:r>
              <a:rPr lang="cs-CZ" sz="1200" b="1" i="0" kern="1200" dirty="0">
                <a:solidFill>
                  <a:schemeClr val="tx1"/>
                </a:solidFill>
                <a:effectLst/>
                <a:latin typeface="+mn-lt"/>
                <a:ea typeface="+mn-ea"/>
                <a:cs typeface="+mn-cs"/>
              </a:rPr>
              <a:t>)</a:t>
            </a:r>
          </a:p>
          <a:p>
            <a:r>
              <a:rPr lang="cs-CZ" sz="1200" b="0" i="0" kern="1200" dirty="0">
                <a:solidFill>
                  <a:schemeClr val="tx1"/>
                </a:solidFill>
                <a:effectLst/>
                <a:latin typeface="+mn-lt"/>
                <a:ea typeface="+mn-ea"/>
                <a:cs typeface="+mn-cs"/>
              </a:rPr>
              <a:t>V tomto módu není možná vůbec žádná interakce s prostředím. Hráč může prolétávat bloky a dívat se z pohledu ostatních hráčů a mobů.</a:t>
            </a:r>
          </a:p>
          <a:p>
            <a:pPr marL="0" indent="0">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C9DADA66-9A9E-4986-AC90-77A6140D1B77}" type="slidenum">
              <a:rPr lang="cs-CZ" smtClean="0"/>
              <a:t>18</a:t>
            </a:fld>
            <a:endParaRPr lang="cs-CZ"/>
          </a:p>
        </p:txBody>
      </p:sp>
    </p:spTree>
    <p:extLst>
      <p:ext uri="{BB962C8B-B14F-4D97-AF65-F5344CB8AC3E}">
        <p14:creationId xmlns:p14="http://schemas.microsoft.com/office/powerpoint/2010/main" val="73473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Battle-Royale</a:t>
            </a:r>
            <a:r>
              <a:rPr lang="cs-CZ" dirty="0"/>
              <a:t> (2017)</a:t>
            </a:r>
          </a:p>
          <a:p>
            <a:pPr marL="171450" indent="-171450">
              <a:buFontTx/>
              <a:buChar char="-"/>
            </a:pPr>
            <a:r>
              <a:rPr lang="cs-CZ" dirty="0"/>
              <a:t>Více hráčů – v</a:t>
            </a:r>
            <a:r>
              <a:rPr lang="cs-CZ" baseline="0" dirty="0"/>
              <a:t> malých týmech – zmenšující se území</a:t>
            </a:r>
          </a:p>
          <a:p>
            <a:pPr marL="0" indent="0">
              <a:buFontTx/>
              <a:buNone/>
            </a:pPr>
            <a:r>
              <a:rPr lang="cs-CZ" dirty="0"/>
              <a:t>Závislostní</a:t>
            </a:r>
            <a:r>
              <a:rPr lang="cs-CZ" baseline="0" dirty="0"/>
              <a:t> věci: obsah, tanečky, komunita…</a:t>
            </a:r>
          </a:p>
          <a:p>
            <a:r>
              <a:rPr lang="cs-CZ" baseline="0" dirty="0"/>
              <a:t>Zmínit: </a:t>
            </a:r>
          </a:p>
          <a:p>
            <a:r>
              <a:rPr lang="cs-CZ" dirty="0"/>
              <a:t>Apex (2019)– </a:t>
            </a:r>
            <a:r>
              <a:rPr lang="cs-CZ" dirty="0" err="1"/>
              <a:t>Fortnite</a:t>
            </a:r>
            <a:r>
              <a:rPr lang="cs-CZ" baseline="0" dirty="0"/>
              <a:t> bez zdí, </a:t>
            </a:r>
            <a:r>
              <a:rPr lang="cs-CZ" baseline="0" dirty="0" err="1"/>
              <a:t>ultimátka</a:t>
            </a:r>
            <a:r>
              <a:rPr lang="cs-CZ" baseline="0" dirty="0"/>
              <a:t> (</a:t>
            </a:r>
            <a:r>
              <a:rPr lang="cs-CZ" baseline="0" dirty="0" err="1"/>
              <a:t>superschopnost</a:t>
            </a:r>
            <a:r>
              <a:rPr lang="cs-CZ" baseline="0" dirty="0"/>
              <a:t>) PEGI 16</a:t>
            </a:r>
          </a:p>
          <a:p>
            <a:r>
              <a:rPr lang="cs-CZ" dirty="0"/>
              <a:t>Call </a:t>
            </a:r>
            <a:r>
              <a:rPr lang="cs-CZ" dirty="0" err="1"/>
              <a:t>of</a:t>
            </a:r>
            <a:r>
              <a:rPr lang="cs-CZ" baseline="0" dirty="0"/>
              <a:t> Duty: </a:t>
            </a:r>
            <a:r>
              <a:rPr lang="cs-CZ" baseline="0" dirty="0" err="1"/>
              <a:t>Warzone</a:t>
            </a:r>
            <a:r>
              <a:rPr lang="cs-CZ" baseline="0" dirty="0"/>
              <a:t> (2020) – nezkreslený </a:t>
            </a:r>
            <a:r>
              <a:rPr lang="cs-CZ" baseline="0" dirty="0" err="1"/>
              <a:t>fortnite</a:t>
            </a:r>
            <a:r>
              <a:rPr lang="cs-CZ" baseline="0" dirty="0"/>
              <a:t> bez zdí / nebo CS nebo single </a:t>
            </a:r>
            <a:r>
              <a:rPr lang="cs-CZ" baseline="0" dirty="0" err="1"/>
              <a:t>player</a:t>
            </a:r>
            <a:r>
              <a:rPr lang="cs-CZ" baseline="0" dirty="0"/>
              <a:t> s příběhem PEGI 18</a:t>
            </a:r>
            <a:endParaRPr lang="cs-CZ" dirty="0"/>
          </a:p>
          <a:p>
            <a:pPr marL="0" indent="0">
              <a:buFontTx/>
              <a:buNone/>
            </a:pPr>
            <a:endParaRPr lang="cs-CZ" dirty="0"/>
          </a:p>
          <a:p>
            <a:r>
              <a:rPr lang="cs-CZ" sz="1200" b="0" i="0" kern="1200" dirty="0" err="1">
                <a:solidFill>
                  <a:schemeClr val="tx1"/>
                </a:solidFill>
                <a:effectLst/>
                <a:latin typeface="+mn-lt"/>
                <a:ea typeface="+mn-ea"/>
                <a:cs typeface="+mn-cs"/>
              </a:rPr>
              <a:t>Fortnite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Battle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Royale</a:t>
            </a:r>
            <a:r>
              <a:rPr lang="cs-CZ" sz="1200" b="0" i="0" kern="1200" dirty="0">
                <a:solidFill>
                  <a:schemeClr val="tx1"/>
                </a:solidFill>
                <a:effectLst/>
                <a:latin typeface="+mn-lt"/>
                <a:ea typeface="+mn-ea"/>
                <a:cs typeface="+mn-cs"/>
              </a:rPr>
              <a:t> lze hrát samostatně nebo v malých skupinách (max. 16.hráči). Hráč se může rozhodnout zda chce hrát </a:t>
            </a:r>
            <a:r>
              <a:rPr lang="cs-CZ" sz="1200" b="0" i="0" kern="1200" dirty="0" err="1">
                <a:solidFill>
                  <a:schemeClr val="tx1"/>
                </a:solidFill>
                <a:effectLst/>
                <a:latin typeface="+mn-lt"/>
                <a:ea typeface="+mn-ea"/>
                <a:cs typeface="+mn-cs"/>
              </a:rPr>
              <a:t>Solo</a:t>
            </a:r>
            <a:r>
              <a:rPr lang="cs-CZ" sz="1200" b="0" i="0" kern="1200" dirty="0">
                <a:solidFill>
                  <a:schemeClr val="tx1"/>
                </a:solidFill>
                <a:effectLst/>
                <a:latin typeface="+mn-lt"/>
                <a:ea typeface="+mn-ea"/>
                <a:cs typeface="+mn-cs"/>
              </a:rPr>
              <a:t> (1 hráč), Duo (2 hráči) nebo </a:t>
            </a:r>
            <a:r>
              <a:rPr lang="cs-CZ" sz="1200" b="0" i="0" kern="1200" dirty="0" err="1">
                <a:solidFill>
                  <a:schemeClr val="tx1"/>
                </a:solidFill>
                <a:effectLst/>
                <a:latin typeface="+mn-lt"/>
                <a:ea typeface="+mn-ea"/>
                <a:cs typeface="+mn-cs"/>
              </a:rPr>
              <a:t>Squad</a:t>
            </a:r>
            <a:r>
              <a:rPr lang="cs-CZ" sz="1200" b="0" i="0" kern="1200" dirty="0">
                <a:solidFill>
                  <a:schemeClr val="tx1"/>
                </a:solidFill>
                <a:effectLst/>
                <a:latin typeface="+mn-lt"/>
                <a:ea typeface="+mn-ea"/>
                <a:cs typeface="+mn-cs"/>
              </a:rPr>
              <a:t> (4 hráči) team </a:t>
            </a:r>
            <a:r>
              <a:rPr lang="cs-CZ" sz="1200" b="0" i="0" kern="1200" dirty="0" err="1">
                <a:solidFill>
                  <a:schemeClr val="tx1"/>
                </a:solidFill>
                <a:effectLst/>
                <a:latin typeface="+mn-lt"/>
                <a:ea typeface="+mn-ea"/>
                <a:cs typeface="+mn-cs"/>
              </a:rPr>
              <a:t>rumble</a:t>
            </a:r>
            <a:r>
              <a:rPr lang="cs-CZ" sz="1200" b="0" i="0" kern="1200" dirty="0">
                <a:solidFill>
                  <a:schemeClr val="tx1"/>
                </a:solidFill>
                <a:effectLst/>
                <a:latin typeface="+mn-lt"/>
                <a:ea typeface="+mn-ea"/>
                <a:cs typeface="+mn-cs"/>
              </a:rPr>
              <a:t>. Avšak cílem každého herního módu je zůstat ze 100 hráčů jako poslední naživu. Na začátku hry je 100 hráčů spuštěno z létajícího autobusu na mapu, na níž jsou náhodně generované zbraně, elixíry a další vybavení. Průběhem času se bezpečná zóna zmenšuje a hráči mimo tuto zónu (okolo probíhá </a:t>
            </a:r>
            <a:r>
              <a:rPr lang="cs-CZ" sz="1200" b="0" i="0" u="none" strike="noStrike" kern="1200" dirty="0">
                <a:solidFill>
                  <a:schemeClr val="tx1"/>
                </a:solidFill>
                <a:effectLst/>
                <a:latin typeface="+mn-lt"/>
                <a:ea typeface="+mn-ea"/>
                <a:cs typeface="+mn-cs"/>
                <a:hlinkClick r:id="rId3" tooltip="Bouře (meteorologie)"/>
              </a:rPr>
              <a:t>bouře)</a:t>
            </a:r>
            <a:r>
              <a:rPr lang="cs-CZ" sz="1200" b="0" i="0" kern="1200" dirty="0">
                <a:solidFill>
                  <a:schemeClr val="tx1"/>
                </a:solidFill>
                <a:effectLst/>
                <a:latin typeface="+mn-lt"/>
                <a:ea typeface="+mn-ea"/>
                <a:cs typeface="+mn-cs"/>
              </a:rPr>
              <a:t> dostávají body poškození (mohou i zemřít). Tak jsou přežívající hráči tlačeni do menších a menších prostorů a jsou nuceni se střetávat. Hráči mohou poraženým nepřátelům vzít vybavení.</a:t>
            </a:r>
          </a:p>
          <a:p>
            <a:r>
              <a:rPr lang="cs-CZ" sz="1200" b="0" i="0" kern="1200" dirty="0">
                <a:solidFill>
                  <a:schemeClr val="tx1"/>
                </a:solidFill>
                <a:effectLst/>
                <a:latin typeface="+mn-lt"/>
                <a:ea typeface="+mn-ea"/>
                <a:cs typeface="+mn-cs"/>
              </a:rPr>
              <a:t>To, co tuto hru odlišuje od ostatních her žánru se </a:t>
            </a:r>
            <a:r>
              <a:rPr lang="cs-CZ" sz="1200" b="0" i="0" kern="1200" dirty="0" err="1">
                <a:solidFill>
                  <a:schemeClr val="tx1"/>
                </a:solidFill>
                <a:effectLst/>
                <a:latin typeface="+mn-lt"/>
                <a:ea typeface="+mn-ea"/>
                <a:cs typeface="+mn-cs"/>
              </a:rPr>
              <a:t>Battle</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Royale</a:t>
            </a:r>
            <a:r>
              <a:rPr lang="cs-CZ" sz="1200" b="0" i="0" kern="1200" dirty="0">
                <a:solidFill>
                  <a:schemeClr val="tx1"/>
                </a:solidFill>
                <a:effectLst/>
                <a:latin typeface="+mn-lt"/>
                <a:ea typeface="+mn-ea"/>
                <a:cs typeface="+mn-cs"/>
              </a:rPr>
              <a:t>, jsou systémy stavění a editace stavby. Většina objektů v prostředí se dá zničit krumpáčem pro zisk surovin (dřevo, kámen a železo), které mohou být použity pro stavbu opevnění s limitovanou odolností, jako např. zdi, schody a rampy. Tyto objekty mohou být použity pro rychlejší pohyb krajinou nebo ochranu před střelbou. Například když opevnění postaví ze dřeva, bude postavené rychleji avšak má horší odolnost. Takto to postupuje i dále, s tím, že kámen se staví déle, ale je odolnější. Železo je opět odolnější než kámen ale staví se déle. Hraje </a:t>
            </a:r>
            <a:r>
              <a:rPr lang="cs-CZ" sz="1200" b="0" i="0" kern="1200" dirty="0" err="1">
                <a:solidFill>
                  <a:schemeClr val="tx1"/>
                </a:solidFill>
                <a:effectLst/>
                <a:latin typeface="+mn-lt"/>
                <a:ea typeface="+mn-ea"/>
                <a:cs typeface="+mn-cs"/>
              </a:rPr>
              <a:t>li</a:t>
            </a:r>
            <a:r>
              <a:rPr lang="cs-CZ" sz="1200" b="0" i="0" kern="1200" dirty="0">
                <a:solidFill>
                  <a:schemeClr val="tx1"/>
                </a:solidFill>
                <a:effectLst/>
                <a:latin typeface="+mn-lt"/>
                <a:ea typeface="+mn-ea"/>
                <a:cs typeface="+mn-cs"/>
              </a:rPr>
              <a:t> hráč </a:t>
            </a:r>
            <a:r>
              <a:rPr lang="cs-CZ" sz="1200" b="0" i="0" kern="1200" dirty="0" err="1">
                <a:solidFill>
                  <a:schemeClr val="tx1"/>
                </a:solidFill>
                <a:effectLst/>
                <a:latin typeface="+mn-lt"/>
                <a:ea typeface="+mn-ea"/>
                <a:cs typeface="+mn-cs"/>
              </a:rPr>
              <a:t>Solo</a:t>
            </a:r>
            <a:r>
              <a:rPr lang="cs-CZ" sz="1200" b="0" i="0" kern="1200" dirty="0">
                <a:solidFill>
                  <a:schemeClr val="tx1"/>
                </a:solidFill>
                <a:effectLst/>
                <a:latin typeface="+mn-lt"/>
                <a:ea typeface="+mn-ea"/>
                <a:cs typeface="+mn-cs"/>
              </a:rPr>
              <a:t> a postaví zeď, schody nebo rampu, může ji ještě on sám editovat. Hraje-li s více lidmi (např. Duo nebo </a:t>
            </a:r>
            <a:r>
              <a:rPr lang="cs-CZ" sz="1200" b="0" i="0" kern="1200" dirty="0" err="1">
                <a:solidFill>
                  <a:schemeClr val="tx1"/>
                </a:solidFill>
                <a:effectLst/>
                <a:latin typeface="+mn-lt"/>
                <a:ea typeface="+mn-ea"/>
                <a:cs typeface="+mn-cs"/>
              </a:rPr>
              <a:t>Squad</a:t>
            </a:r>
            <a:r>
              <a:rPr lang="cs-CZ" sz="1200" b="0" i="0" kern="1200" dirty="0">
                <a:solidFill>
                  <a:schemeClr val="tx1"/>
                </a:solidFill>
                <a:effectLst/>
                <a:latin typeface="+mn-lt"/>
                <a:ea typeface="+mn-ea"/>
                <a:cs typeface="+mn-cs"/>
              </a:rPr>
              <a:t>), všichni hráči mohou postavenou část editovat. Vyhrává ten, který jako poslední zůstane na živu.</a:t>
            </a:r>
          </a:p>
          <a:p>
            <a:pPr marL="0" indent="0">
              <a:buFontTx/>
              <a:buNone/>
            </a:pPr>
            <a:endParaRPr lang="cs-CZ" dirty="0"/>
          </a:p>
        </p:txBody>
      </p:sp>
      <p:sp>
        <p:nvSpPr>
          <p:cNvPr id="4" name="Zástupný symbol pro číslo snímku 3"/>
          <p:cNvSpPr>
            <a:spLocks noGrp="1"/>
          </p:cNvSpPr>
          <p:nvPr>
            <p:ph type="sldNum" sz="quarter" idx="10"/>
          </p:nvPr>
        </p:nvSpPr>
        <p:spPr/>
        <p:txBody>
          <a:bodyPr/>
          <a:lstStyle/>
          <a:p>
            <a:fld id="{09EA7684-95CF-4E79-A84C-7EC0A0F7AAB7}" type="slidenum">
              <a:rPr lang="cs-CZ" smtClean="0"/>
              <a:t>19</a:t>
            </a:fld>
            <a:endParaRPr lang="cs-CZ"/>
          </a:p>
        </p:txBody>
      </p:sp>
    </p:spTree>
    <p:extLst>
      <p:ext uri="{BB962C8B-B14F-4D97-AF65-F5344CB8AC3E}">
        <p14:creationId xmlns:p14="http://schemas.microsoft.com/office/powerpoint/2010/main" val="365183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Counter</a:t>
            </a:r>
            <a:r>
              <a:rPr lang="cs-CZ" dirty="0"/>
              <a:t>-Strike (</a:t>
            </a:r>
            <a:r>
              <a:rPr lang="cs-CZ" dirty="0" err="1"/>
              <a:t>CSko</a:t>
            </a:r>
            <a:r>
              <a:rPr lang="cs-CZ" dirty="0"/>
              <a:t>) (2012) – podobně je i COD (2020)</a:t>
            </a:r>
          </a:p>
          <a:p>
            <a:r>
              <a:rPr lang="cs-CZ" dirty="0"/>
              <a:t>Střílečka z první osoby, online </a:t>
            </a:r>
            <a:r>
              <a:rPr lang="cs-CZ" dirty="0" err="1"/>
              <a:t>multiplayer</a:t>
            </a:r>
            <a:endParaRPr lang="cs-CZ" dirty="0"/>
          </a:p>
          <a:p>
            <a:r>
              <a:rPr lang="cs-CZ" dirty="0"/>
              <a:t>Stálé mapy –</a:t>
            </a:r>
            <a:r>
              <a:rPr lang="cs-CZ" baseline="0" dirty="0"/>
              <a:t> teroristi vs. vojáci (bomba, rukojmí)</a:t>
            </a:r>
            <a:r>
              <a:rPr lang="cs-CZ" dirty="0"/>
              <a:t> </a:t>
            </a:r>
          </a:p>
          <a:p>
            <a:r>
              <a:rPr lang="cs-CZ" dirty="0"/>
              <a:t>Šampionát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Zmínit </a:t>
            </a:r>
            <a:r>
              <a:rPr lang="cs-CZ" dirty="0" err="1"/>
              <a:t>Valorant</a:t>
            </a:r>
            <a:r>
              <a:rPr lang="cs-CZ" dirty="0"/>
              <a:t> - (2020) – </a:t>
            </a:r>
            <a:r>
              <a:rPr lang="cs-CZ" dirty="0" err="1"/>
              <a:t>Counter</a:t>
            </a:r>
            <a:r>
              <a:rPr lang="cs-CZ" dirty="0"/>
              <a:t>-strike s fantasy </a:t>
            </a:r>
            <a:r>
              <a:rPr lang="cs-CZ" dirty="0" err="1"/>
              <a:t>postavama</a:t>
            </a:r>
            <a:r>
              <a:rPr lang="cs-CZ" dirty="0"/>
              <a:t> (Kouzla a zbraně) PEGI 16</a:t>
            </a:r>
          </a:p>
          <a:p>
            <a:endParaRPr lang="cs-CZ" dirty="0"/>
          </a:p>
          <a:p>
            <a:r>
              <a:rPr lang="cs-CZ" sz="1200" b="0" i="0" kern="1200" dirty="0">
                <a:solidFill>
                  <a:schemeClr val="tx1"/>
                </a:solidFill>
                <a:effectLst/>
                <a:latin typeface="+mn-lt"/>
                <a:ea typeface="+mn-ea"/>
                <a:cs typeface="+mn-cs"/>
              </a:rPr>
              <a:t>Ve hře </a:t>
            </a:r>
            <a:r>
              <a:rPr lang="cs-CZ" sz="1200" b="0" i="0" kern="1200" dirty="0" err="1">
                <a:solidFill>
                  <a:schemeClr val="tx1"/>
                </a:solidFill>
                <a:effectLst/>
                <a:latin typeface="+mn-lt"/>
                <a:ea typeface="+mn-ea"/>
                <a:cs typeface="+mn-cs"/>
              </a:rPr>
              <a:t>Counter</a:t>
            </a:r>
            <a:r>
              <a:rPr lang="cs-CZ" sz="1200" b="0" i="0" kern="1200" dirty="0">
                <a:solidFill>
                  <a:schemeClr val="tx1"/>
                </a:solidFill>
                <a:effectLst/>
                <a:latin typeface="+mn-lt"/>
                <a:ea typeface="+mn-ea"/>
                <a:cs typeface="+mn-cs"/>
              </a:rPr>
              <a:t>-Strike existuje několik různých módů, nejpopulárnější z nich se nazývá </a:t>
            </a:r>
            <a:r>
              <a:rPr lang="cs-CZ" sz="1200" b="0" i="0" kern="1200" dirty="0" err="1">
                <a:solidFill>
                  <a:schemeClr val="tx1"/>
                </a:solidFill>
                <a:effectLst/>
                <a:latin typeface="+mn-lt"/>
                <a:ea typeface="+mn-ea"/>
                <a:cs typeface="+mn-cs"/>
              </a:rPr>
              <a:t>demolition</a:t>
            </a:r>
            <a:r>
              <a:rPr lang="cs-CZ" sz="1200" b="0" i="0" kern="1200" dirty="0">
                <a:solidFill>
                  <a:schemeClr val="tx1"/>
                </a:solidFill>
                <a:effectLst/>
                <a:latin typeface="+mn-lt"/>
                <a:ea typeface="+mn-ea"/>
                <a:cs typeface="+mn-cs"/>
              </a:rPr>
              <a:t>. V současné době jsou ostatní kompetitivní módy vývojáři i komunitou hluboce upozaděny.</a:t>
            </a:r>
          </a:p>
          <a:p>
            <a:r>
              <a:rPr lang="cs-CZ" sz="1200" b="0" i="0" kern="1200" dirty="0">
                <a:solidFill>
                  <a:schemeClr val="tx1"/>
                </a:solidFill>
                <a:effectLst/>
                <a:latin typeface="+mn-lt"/>
                <a:ea typeface="+mn-ea"/>
                <a:cs typeface="+mn-cs"/>
              </a:rPr>
              <a:t>Na jedné ze spousty variabilních map se utkají 2 týmy – protiteroristické jednotky (CT – z angl. </a:t>
            </a:r>
            <a:r>
              <a:rPr lang="cs-CZ" sz="1200" b="0" i="1" kern="1200" dirty="0" err="1">
                <a:solidFill>
                  <a:schemeClr val="tx1"/>
                </a:solidFill>
                <a:effectLst/>
                <a:latin typeface="+mn-lt"/>
                <a:ea typeface="+mn-ea"/>
                <a:cs typeface="+mn-cs"/>
              </a:rPr>
              <a:t>counter‑terrorist</a:t>
            </a:r>
            <a:r>
              <a:rPr lang="cs-CZ" sz="1200" b="0" i="0" kern="1200" dirty="0">
                <a:solidFill>
                  <a:schemeClr val="tx1"/>
                </a:solidFill>
                <a:effectLst/>
                <a:latin typeface="+mn-lt"/>
                <a:ea typeface="+mn-ea"/>
                <a:cs typeface="+mn-cs"/>
              </a:rPr>
              <a:t>) a teroristů (T – z angl. </a:t>
            </a:r>
            <a:r>
              <a:rPr lang="cs-CZ" sz="1200" b="0" i="1" kern="1200" dirty="0" err="1">
                <a:solidFill>
                  <a:schemeClr val="tx1"/>
                </a:solidFill>
                <a:effectLst/>
                <a:latin typeface="+mn-lt"/>
                <a:ea typeface="+mn-ea"/>
                <a:cs typeface="+mn-cs"/>
              </a:rPr>
              <a:t>terrorist</a:t>
            </a:r>
            <a:r>
              <a:rPr lang="cs-CZ" sz="1200" b="0" i="0" kern="1200" dirty="0">
                <a:solidFill>
                  <a:schemeClr val="tx1"/>
                </a:solidFill>
                <a:effectLst/>
                <a:latin typeface="+mn-lt"/>
                <a:ea typeface="+mn-ea"/>
                <a:cs typeface="+mn-cs"/>
              </a:rPr>
              <a:t>).</a:t>
            </a:r>
          </a:p>
          <a:p>
            <a:r>
              <a:rPr lang="cs-CZ" sz="1200" b="0" i="0" kern="1200" dirty="0" err="1">
                <a:solidFill>
                  <a:schemeClr val="tx1"/>
                </a:solidFill>
                <a:effectLst/>
                <a:latin typeface="+mn-lt"/>
                <a:ea typeface="+mn-ea"/>
                <a:cs typeface="+mn-cs"/>
              </a:rPr>
              <a:t>Screenshot</a:t>
            </a:r>
            <a:r>
              <a:rPr lang="cs-CZ" sz="1200" b="0" i="0" kern="1200" dirty="0">
                <a:solidFill>
                  <a:schemeClr val="tx1"/>
                </a:solidFill>
                <a:effectLst/>
                <a:latin typeface="+mn-lt"/>
                <a:ea typeface="+mn-ea"/>
                <a:cs typeface="+mn-cs"/>
              </a:rPr>
              <a:t> ze hry </a:t>
            </a:r>
            <a:r>
              <a:rPr lang="cs-CZ" sz="1200" b="0" i="0" kern="1200" dirty="0" err="1">
                <a:solidFill>
                  <a:schemeClr val="tx1"/>
                </a:solidFill>
                <a:effectLst/>
                <a:latin typeface="+mn-lt"/>
                <a:ea typeface="+mn-ea"/>
                <a:cs typeface="+mn-cs"/>
              </a:rPr>
              <a:t>Counter</a:t>
            </a:r>
            <a:r>
              <a:rPr lang="cs-CZ" sz="1200" b="0" i="0" kern="1200" dirty="0">
                <a:solidFill>
                  <a:schemeClr val="tx1"/>
                </a:solidFill>
                <a:effectLst/>
                <a:latin typeface="+mn-lt"/>
                <a:ea typeface="+mn-ea"/>
                <a:cs typeface="+mn-cs"/>
              </a:rPr>
              <a:t>-Strike</a:t>
            </a:r>
          </a:p>
          <a:p>
            <a:r>
              <a:rPr lang="cs-CZ" sz="1200" b="0" i="0" kern="1200" dirty="0">
                <a:solidFill>
                  <a:schemeClr val="tx1"/>
                </a:solidFill>
                <a:effectLst/>
                <a:latin typeface="+mn-lt"/>
                <a:ea typeface="+mn-ea"/>
                <a:cs typeface="+mn-cs"/>
              </a:rPr>
              <a:t>Úkolem teroristů je v časovém limitu položit a nechat vybouchnout bombu na jednom ze dvou označených míst (A, B) na mapě nebo zneškodnit všech 5 CT hráčů. CT se jim v tom snaží zabránit jejich zneškodněním, případně položenou bombu zneškodní. Teroristé mohou přežít kolo, i když prohrají, ale nedostanou žádné bonusové peníze, což neplatí o CT, ti mohou přežít, i když bouchne bomba a dostanou peníze. Úkolem CT je hrát defenzivně a čekat na příchod teroristů, v případě, že se teroristům povede položit bombu, ocitají se v defenzivní pozici oni, protože musí uhlídat bombu (40 sekund) než vybouchne. Primárním cílem CT je zneškodnit či zajistit bombu než vyprší čas. Teroristé vyhrávají v případně, že vybouchne bomba. Jakmile v jednom ze dvou týmů nezůstane ani jeden hráč naživu, automaticky prohrává.</a:t>
            </a:r>
          </a:p>
          <a:p>
            <a:r>
              <a:rPr lang="cs-CZ" sz="1200" b="0" i="0" kern="1200" dirty="0">
                <a:solidFill>
                  <a:schemeClr val="tx1"/>
                </a:solidFill>
                <a:effectLst/>
                <a:latin typeface="+mn-lt"/>
                <a:ea typeface="+mn-ea"/>
                <a:cs typeface="+mn-cs"/>
              </a:rPr>
              <a:t>Tento mód se hraje 5 proti 5, na 2 poločasy, které slouží k prohození stran, vyhrát zápas hraním pouze za 1 stranu není možné. 1 poločas trvá 15 kol. Každé kolo se jednomu z týmů přičte bod, podle toho jak skončilo. Vyhrává ten, kdo jako 1. nasbírá 16 bodů. Je možná remíza 15:15, případně prodloužení, ve kterém poločas trvá 3 nebo 5 kol.</a:t>
            </a:r>
          </a:p>
          <a:p>
            <a:r>
              <a:rPr lang="cs-CZ" sz="1200" b="0" i="0" kern="1200" dirty="0">
                <a:solidFill>
                  <a:schemeClr val="tx1"/>
                </a:solidFill>
                <a:effectLst/>
                <a:latin typeface="+mn-lt"/>
                <a:ea typeface="+mn-ea"/>
                <a:cs typeface="+mn-cs"/>
              </a:rPr>
              <a:t>Nedílnou součástí hry je ekonomika. Každý tým si musí na začátku kola koupit vybavení, za peníze, které získávají za plnění i dílčích úkolů. V 1. kole začíná hráč pouze s $800, všichni tedy začínají s pouhou pistolí. Peníze dostává i tým, který v kole prohrál. Čím více prohraných kol v řadě prohrál, tím více peněz dostane. Peníze dostávají hráči za zabíjení protivníků, ale záleží na zbrani, například zabití nožem hráči připíše $1500, zatímco zabití AK-47 pouze $300. Teroristé získávají bonusové peníze i za pouhé položení bomby $800. Oba týmy nevidí peníze toho druhého, proto je běžné předvídat finanční situaci protivníka a přizpůsobit tomu svoji strategii.</a:t>
            </a:r>
          </a:p>
          <a:p>
            <a:endParaRPr lang="cs-CZ" dirty="0"/>
          </a:p>
        </p:txBody>
      </p:sp>
      <p:sp>
        <p:nvSpPr>
          <p:cNvPr id="4" name="Zástupný symbol pro číslo snímku 3"/>
          <p:cNvSpPr>
            <a:spLocks noGrp="1"/>
          </p:cNvSpPr>
          <p:nvPr>
            <p:ph type="sldNum" sz="quarter" idx="10"/>
          </p:nvPr>
        </p:nvSpPr>
        <p:spPr/>
        <p:txBody>
          <a:bodyPr/>
          <a:lstStyle/>
          <a:p>
            <a:fld id="{09EA7684-95CF-4E79-A84C-7EC0A0F7AAB7}" type="slidenum">
              <a:rPr lang="cs-CZ" smtClean="0"/>
              <a:t>20</a:t>
            </a:fld>
            <a:endParaRPr lang="cs-CZ"/>
          </a:p>
        </p:txBody>
      </p:sp>
    </p:spTree>
    <p:extLst>
      <p:ext uri="{BB962C8B-B14F-4D97-AF65-F5344CB8AC3E}">
        <p14:creationId xmlns:p14="http://schemas.microsoft.com/office/powerpoint/2010/main" val="2127231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293B5-6CCE-47C6-B46B-9648470E4B2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90EF19C-55CB-4B9A-8971-9A02B3AA6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4D1D2AF-D969-40DB-A022-3B8C1DA7E413}"/>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5" name="Zástupný symbol pro zápatí 4">
            <a:extLst>
              <a:ext uri="{FF2B5EF4-FFF2-40B4-BE49-F238E27FC236}">
                <a16:creationId xmlns:a16="http://schemas.microsoft.com/office/drawing/2014/main" id="{89AEF1B1-64D6-4A0A-8152-D7F4A69143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7242F9F-D99E-4301-9964-44D23980020A}"/>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211598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096A58-3F68-477E-9278-F46D022BDD82}"/>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2879592-C344-4D06-B252-3839B0F0C760}"/>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AF4BAA3-1753-42FB-870D-1610BA810019}"/>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5" name="Zástupný symbol pro zápatí 4">
            <a:extLst>
              <a:ext uri="{FF2B5EF4-FFF2-40B4-BE49-F238E27FC236}">
                <a16:creationId xmlns:a16="http://schemas.microsoft.com/office/drawing/2014/main" id="{00ECD758-A894-4EF6-B498-23B0F01B522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961E5E1-9424-457D-8B9E-D7F132518FA9}"/>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1434672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932A0E9-45D4-41E3-B60E-838E44308D6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26B1D72-D01C-4838-81E9-7FC2AB0ADC1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92881C4-F8DB-41A8-BD93-1B72B288F0B3}"/>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5" name="Zástupný symbol pro zápatí 4">
            <a:extLst>
              <a:ext uri="{FF2B5EF4-FFF2-40B4-BE49-F238E27FC236}">
                <a16:creationId xmlns:a16="http://schemas.microsoft.com/office/drawing/2014/main" id="{8E6A28A9-44E5-4D60-B04D-55DAE93F5C2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5AFBB9-0F3F-4107-9E5B-55B42FCE9464}"/>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370820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E83A95-994B-420A-A5AA-02E3BFD1B07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4A69F18-B106-4617-AEB7-BAE843C8926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F249261-3918-4A0D-B5EC-B28B91876FEE}"/>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5" name="Zástupný symbol pro zápatí 4">
            <a:extLst>
              <a:ext uri="{FF2B5EF4-FFF2-40B4-BE49-F238E27FC236}">
                <a16:creationId xmlns:a16="http://schemas.microsoft.com/office/drawing/2014/main" id="{0A00FA9E-727F-40BC-9E4E-4B2B1981EA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17649C-8D9A-4DEA-9982-39F9B8E05D3E}"/>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2778477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C270C-C498-47D2-B0AC-2B3AD1E13AC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CC7685C5-06F7-427E-B0C7-9845F4607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9F0C435-B652-46DD-9C95-CA18B242FB82}"/>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5" name="Zástupný symbol pro zápatí 4">
            <a:extLst>
              <a:ext uri="{FF2B5EF4-FFF2-40B4-BE49-F238E27FC236}">
                <a16:creationId xmlns:a16="http://schemas.microsoft.com/office/drawing/2014/main" id="{39CFFBCD-694F-4793-9312-525C2EB682A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258CBFB-988A-445D-85D5-72D7865234BF}"/>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2533305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1A7082-323E-4506-B70F-081AEB8D48C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DCCE12B-3124-4D44-A492-0A308E74084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78868A6B-60BD-4DC5-99BC-C09283F5F1C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D578476-A8AF-4815-A2F3-FFE56516723E}"/>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6" name="Zástupný symbol pro zápatí 5">
            <a:extLst>
              <a:ext uri="{FF2B5EF4-FFF2-40B4-BE49-F238E27FC236}">
                <a16:creationId xmlns:a16="http://schemas.microsoft.com/office/drawing/2014/main" id="{7622D5D9-94E2-43C1-BEC4-91DE5FF4F68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3B405BC-5773-4597-8746-10D3D0456DC4}"/>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2635993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ACEE56-5ACF-4AEB-BCA0-A1155027C30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2D3E890-59BA-4507-A2B4-AFC9935D59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584A293-1551-41F1-9CC7-6ED5CCB5D52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88BB1A4-D79B-4A3E-8C02-DFEB886F7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C75AAF0-1187-4C4E-9ECE-7C575722284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7CAA6153-8887-43C4-9D7C-D78ED8F2A45B}"/>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8" name="Zástupný symbol pro zápatí 7">
            <a:extLst>
              <a:ext uri="{FF2B5EF4-FFF2-40B4-BE49-F238E27FC236}">
                <a16:creationId xmlns:a16="http://schemas.microsoft.com/office/drawing/2014/main" id="{0B67C802-A005-4F7B-8D9F-9F810DE0D98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D1FB912-82AD-4796-A8D6-DEA971973CC1}"/>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89070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9ED5D1-9FA1-4BE7-A6C7-FBA7E30E2A8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F80FCD8-D602-4B95-B9BE-14D6E7C1F9AB}"/>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4" name="Zástupný symbol pro zápatí 3">
            <a:extLst>
              <a:ext uri="{FF2B5EF4-FFF2-40B4-BE49-F238E27FC236}">
                <a16:creationId xmlns:a16="http://schemas.microsoft.com/office/drawing/2014/main" id="{4DDA59B0-A4A0-487E-BE50-F6775112820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68B8EE2-35E9-4D73-A355-43E7EE0AB8F6}"/>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282749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A89B320-4131-436E-809C-FC1E9E799EB8}"/>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3" name="Zástupný symbol pro zápatí 2">
            <a:extLst>
              <a:ext uri="{FF2B5EF4-FFF2-40B4-BE49-F238E27FC236}">
                <a16:creationId xmlns:a16="http://schemas.microsoft.com/office/drawing/2014/main" id="{C6429C63-46E5-48C7-BD61-B098B1F90BD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D395305-E0FC-4786-AD97-21BD6F57A30E}"/>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3480365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672BC4-99E5-4D9F-84EC-3A69485B763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86225CEB-B1E5-408B-BA19-C15D6507EA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207BB69-8116-41BF-A15A-C35DEEE78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95129339-3456-4280-8BB0-3634F83BDAF5}"/>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6" name="Zástupný symbol pro zápatí 5">
            <a:extLst>
              <a:ext uri="{FF2B5EF4-FFF2-40B4-BE49-F238E27FC236}">
                <a16:creationId xmlns:a16="http://schemas.microsoft.com/office/drawing/2014/main" id="{C9356519-5596-4E4E-B946-05A92D16DF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640BDE7-6846-4BAF-BCFF-C0658CF45780}"/>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32484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5E9B11-0896-49F2-9272-0715FE77C86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3AD18B1-19BE-42D2-8ED0-40EE563DF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CAB174F-42A3-436C-8CA6-89A35A0E1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33B2A04-2529-4FF8-A74D-CA3078DE0A27}"/>
              </a:ext>
            </a:extLst>
          </p:cNvPr>
          <p:cNvSpPr>
            <a:spLocks noGrp="1"/>
          </p:cNvSpPr>
          <p:nvPr>
            <p:ph type="dt" sz="half" idx="10"/>
          </p:nvPr>
        </p:nvSpPr>
        <p:spPr/>
        <p:txBody>
          <a:bodyPr/>
          <a:lstStyle/>
          <a:p>
            <a:fld id="{EB6B25F1-BFED-42C0-98EE-F1ED254E0047}" type="datetimeFigureOut">
              <a:rPr lang="cs-CZ" smtClean="0"/>
              <a:t>23.06.2023</a:t>
            </a:fld>
            <a:endParaRPr lang="cs-CZ"/>
          </a:p>
        </p:txBody>
      </p:sp>
      <p:sp>
        <p:nvSpPr>
          <p:cNvPr id="6" name="Zástupný symbol pro zápatí 5">
            <a:extLst>
              <a:ext uri="{FF2B5EF4-FFF2-40B4-BE49-F238E27FC236}">
                <a16:creationId xmlns:a16="http://schemas.microsoft.com/office/drawing/2014/main" id="{5850F836-C4BD-4835-B700-ED6A7679798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0B2ACE1-8FF6-4A61-A5D3-74DA0FBF1CBA}"/>
              </a:ext>
            </a:extLst>
          </p:cNvPr>
          <p:cNvSpPr>
            <a:spLocks noGrp="1"/>
          </p:cNvSpPr>
          <p:nvPr>
            <p:ph type="sldNum" sz="quarter" idx="12"/>
          </p:nvPr>
        </p:nvSpPr>
        <p:spPr/>
        <p:txBody>
          <a:bodyPr/>
          <a:lstStyle/>
          <a:p>
            <a:fld id="{B764C9A3-C14B-423A-B43F-71BE01651C57}" type="slidenum">
              <a:rPr lang="cs-CZ" smtClean="0"/>
              <a:t>‹Nr.›</a:t>
            </a:fld>
            <a:endParaRPr lang="cs-CZ"/>
          </a:p>
        </p:txBody>
      </p:sp>
    </p:spTree>
    <p:extLst>
      <p:ext uri="{BB962C8B-B14F-4D97-AF65-F5344CB8AC3E}">
        <p14:creationId xmlns:p14="http://schemas.microsoft.com/office/powerpoint/2010/main" val="169207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DD2250E-1EBE-4FA0-917B-FB00D379A3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9FD356C-1FBA-4F3F-BC88-E0A73202AB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5D61FB1-EB94-4D3B-BBAD-12F413D5C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B25F1-BFED-42C0-98EE-F1ED254E0047}" type="datetimeFigureOut">
              <a:rPr lang="cs-CZ" smtClean="0"/>
              <a:t>23.06.2023</a:t>
            </a:fld>
            <a:endParaRPr lang="cs-CZ"/>
          </a:p>
        </p:txBody>
      </p:sp>
      <p:sp>
        <p:nvSpPr>
          <p:cNvPr id="5" name="Zástupný symbol pro zápatí 4">
            <a:extLst>
              <a:ext uri="{FF2B5EF4-FFF2-40B4-BE49-F238E27FC236}">
                <a16:creationId xmlns:a16="http://schemas.microsoft.com/office/drawing/2014/main" id="{1C7E0233-3D25-4949-8381-6BAB13857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F6B71DFE-1BC4-4284-9D02-225FAA935E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C9A3-C14B-423A-B43F-71BE01651C57}" type="slidenum">
              <a:rPr lang="cs-CZ" smtClean="0"/>
              <a:t>‹Nr.›</a:t>
            </a:fld>
            <a:endParaRPr lang="cs-CZ"/>
          </a:p>
        </p:txBody>
      </p:sp>
    </p:spTree>
    <p:extLst>
      <p:ext uri="{BB962C8B-B14F-4D97-AF65-F5344CB8AC3E}">
        <p14:creationId xmlns:p14="http://schemas.microsoft.com/office/powerpoint/2010/main" val="35912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406788-F2DA-439F-A7DD-82A3AA9215D6}"/>
              </a:ext>
            </a:extLst>
          </p:cNvPr>
          <p:cNvSpPr>
            <a:spLocks noGrp="1"/>
          </p:cNvSpPr>
          <p:nvPr>
            <p:ph type="title"/>
          </p:nvPr>
        </p:nvSpPr>
        <p:spPr>
          <a:xfrm>
            <a:off x="838200" y="1887264"/>
            <a:ext cx="10515600" cy="1325563"/>
          </a:xfrm>
        </p:spPr>
        <p:txBody>
          <a:bodyPr>
            <a:normAutofit/>
          </a:bodyPr>
          <a:lstStyle/>
          <a:p>
            <a:pPr algn="ctr">
              <a:lnSpc>
                <a:spcPct val="107000"/>
              </a:lnSpc>
              <a:spcAft>
                <a:spcPts val="800"/>
              </a:spcAft>
            </a:pPr>
            <a:r>
              <a:rPr lang="cs-CZ" sz="3600" b="1" dirty="0">
                <a:effectLst/>
                <a:latin typeface="Calibri" panose="020F0502020204030204" pitchFamily="34" charset="0"/>
                <a:ea typeface="Calibri" panose="020F0502020204030204" pitchFamily="34" charset="0"/>
                <a:cs typeface="Calibri" panose="020F0502020204030204" pitchFamily="34" charset="0"/>
              </a:rPr>
              <a:t>Program </a:t>
            </a:r>
            <a:r>
              <a:rPr lang="cs-CZ" sz="3600" b="1" dirty="0" err="1">
                <a:effectLst/>
                <a:latin typeface="Calibri" panose="020F0502020204030204" pitchFamily="34" charset="0"/>
                <a:ea typeface="Calibri" panose="020F0502020204030204" pitchFamily="34" charset="0"/>
                <a:cs typeface="Calibri" panose="020F0502020204030204" pitchFamily="34" charset="0"/>
              </a:rPr>
              <a:t>Advaita</a:t>
            </a:r>
            <a:r>
              <a:rPr lang="cs-CZ" sz="3600" b="1" dirty="0">
                <a:effectLst/>
                <a:latin typeface="Calibri" panose="020F0502020204030204" pitchFamily="34" charset="0"/>
                <a:ea typeface="Calibri" panose="020F0502020204030204" pitchFamily="34" charset="0"/>
                <a:cs typeface="Calibri" panose="020F0502020204030204" pitchFamily="34" charset="0"/>
              </a:rPr>
              <a:t> – Na internetu jako doma</a:t>
            </a:r>
            <a:br>
              <a:rPr lang="cs-CZ" sz="3600" b="1" dirty="0">
                <a:effectLst/>
                <a:latin typeface="Calibri" panose="020F0502020204030204" pitchFamily="34" charset="0"/>
                <a:ea typeface="Calibri" panose="020F0502020204030204" pitchFamily="34" charset="0"/>
                <a:cs typeface="Calibri" panose="020F0502020204030204" pitchFamily="34" charset="0"/>
              </a:rPr>
            </a:br>
            <a:r>
              <a:rPr lang="cs-CZ" sz="3600" b="1" dirty="0" err="1">
                <a:effectLst/>
                <a:latin typeface="Calibri" panose="020F0502020204030204" pitchFamily="34" charset="0"/>
                <a:ea typeface="Calibri" panose="020F0502020204030204" pitchFamily="34" charset="0"/>
                <a:cs typeface="Calibri" panose="020F0502020204030204" pitchFamily="34" charset="0"/>
              </a:rPr>
              <a:t>Programm</a:t>
            </a:r>
            <a:r>
              <a:rPr lang="cs-CZ" sz="3600" b="1" dirty="0">
                <a:effectLst/>
                <a:latin typeface="Calibri" panose="020F0502020204030204" pitchFamily="34" charset="0"/>
                <a:ea typeface="Calibri" panose="020F0502020204030204" pitchFamily="34" charset="0"/>
                <a:cs typeface="Calibri" panose="020F0502020204030204" pitchFamily="34" charset="0"/>
              </a:rPr>
              <a:t> </a:t>
            </a:r>
            <a:r>
              <a:rPr lang="cs-CZ" sz="3600" b="1" dirty="0" err="1">
                <a:effectLst/>
                <a:latin typeface="Calibri" panose="020F0502020204030204" pitchFamily="34" charset="0"/>
                <a:ea typeface="Calibri" panose="020F0502020204030204" pitchFamily="34" charset="0"/>
                <a:cs typeface="Calibri" panose="020F0502020204030204" pitchFamily="34" charset="0"/>
              </a:rPr>
              <a:t>Advaita</a:t>
            </a:r>
            <a:r>
              <a:rPr lang="cs-CZ" sz="3600" b="1" dirty="0">
                <a:effectLst/>
                <a:latin typeface="Calibri" panose="020F0502020204030204" pitchFamily="34" charset="0"/>
                <a:ea typeface="Calibri" panose="020F0502020204030204" pitchFamily="34" charset="0"/>
                <a:cs typeface="Calibri" panose="020F0502020204030204" pitchFamily="34" charset="0"/>
              </a:rPr>
              <a:t> – </a:t>
            </a:r>
            <a:r>
              <a:rPr lang="cs-CZ" sz="3600" b="1" dirty="0" err="1">
                <a:effectLst/>
                <a:latin typeface="Calibri" panose="020F0502020204030204" pitchFamily="34" charset="0"/>
                <a:ea typeface="Calibri" panose="020F0502020204030204" pitchFamily="34" charset="0"/>
                <a:cs typeface="Calibri" panose="020F0502020204030204" pitchFamily="34" charset="0"/>
              </a:rPr>
              <a:t>Im</a:t>
            </a:r>
            <a:r>
              <a:rPr lang="cs-CZ" sz="3600" b="1" dirty="0">
                <a:effectLst/>
                <a:latin typeface="Calibri" panose="020F0502020204030204" pitchFamily="34" charset="0"/>
                <a:ea typeface="Calibri" panose="020F0502020204030204" pitchFamily="34" charset="0"/>
                <a:cs typeface="Calibri" panose="020F0502020204030204" pitchFamily="34" charset="0"/>
              </a:rPr>
              <a:t> Internet </a:t>
            </a:r>
            <a:r>
              <a:rPr lang="cs-CZ" sz="3600" b="1" dirty="0" err="1">
                <a:effectLst/>
                <a:latin typeface="Calibri" panose="020F0502020204030204" pitchFamily="34" charset="0"/>
                <a:ea typeface="Calibri" panose="020F0502020204030204" pitchFamily="34" charset="0"/>
                <a:cs typeface="Calibri" panose="020F0502020204030204" pitchFamily="34" charset="0"/>
              </a:rPr>
              <a:t>wie</a:t>
            </a:r>
            <a:r>
              <a:rPr lang="cs-CZ" sz="3600" b="1" dirty="0">
                <a:effectLst/>
                <a:latin typeface="Calibri" panose="020F0502020204030204" pitchFamily="34" charset="0"/>
                <a:ea typeface="Calibri" panose="020F0502020204030204" pitchFamily="34" charset="0"/>
                <a:cs typeface="Calibri" panose="020F0502020204030204" pitchFamily="34" charset="0"/>
              </a:rPr>
              <a:t> </a:t>
            </a:r>
            <a:r>
              <a:rPr lang="cs-CZ" sz="3600" b="1" dirty="0" err="1">
                <a:effectLst/>
                <a:latin typeface="Calibri" panose="020F0502020204030204" pitchFamily="34" charset="0"/>
                <a:ea typeface="Calibri" panose="020F0502020204030204" pitchFamily="34" charset="0"/>
                <a:cs typeface="Calibri" panose="020F0502020204030204" pitchFamily="34" charset="0"/>
              </a:rPr>
              <a:t>zu</a:t>
            </a:r>
            <a:r>
              <a:rPr lang="cs-CZ" sz="3600" b="1" dirty="0">
                <a:effectLst/>
                <a:latin typeface="Calibri" panose="020F0502020204030204" pitchFamily="34" charset="0"/>
                <a:ea typeface="Calibri" panose="020F0502020204030204" pitchFamily="34" charset="0"/>
                <a:cs typeface="Calibri" panose="020F0502020204030204" pitchFamily="34" charset="0"/>
              </a:rPr>
              <a:t> </a:t>
            </a:r>
            <a:r>
              <a:rPr lang="cs-CZ" sz="3600" b="1" dirty="0" err="1">
                <a:effectLst/>
                <a:latin typeface="Calibri" panose="020F0502020204030204" pitchFamily="34" charset="0"/>
                <a:ea typeface="Calibri" panose="020F0502020204030204" pitchFamily="34" charset="0"/>
                <a:cs typeface="Calibri" panose="020F0502020204030204" pitchFamily="34" charset="0"/>
              </a:rPr>
              <a:t>Hause</a:t>
            </a: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8788E536-DE6E-4B71-BE21-74F6B7989EBE}"/>
              </a:ext>
            </a:extLst>
          </p:cNvPr>
          <p:cNvSpPr>
            <a:spLocks noGrp="1"/>
          </p:cNvSpPr>
          <p:nvPr>
            <p:ph idx="1"/>
          </p:nvPr>
        </p:nvSpPr>
        <p:spPr>
          <a:xfrm>
            <a:off x="838200" y="4666593"/>
            <a:ext cx="10515600" cy="1510369"/>
          </a:xfrm>
        </p:spPr>
        <p:txBody>
          <a:bodyPr>
            <a:normAutofit lnSpcReduction="10000"/>
          </a:bodyPr>
          <a:lstStyle/>
          <a:p>
            <a:pPr marL="0" indent="0" algn="just">
              <a:lnSpc>
                <a:spcPct val="107000"/>
              </a:lnSpc>
              <a:spcAft>
                <a:spcPts val="800"/>
              </a:spcAft>
              <a:buNone/>
            </a:pPr>
            <a:r>
              <a:rPr lang="cs-CZ" sz="1400" dirty="0">
                <a:effectLst/>
                <a:latin typeface="Calibri" panose="020F0502020204030204" pitchFamily="34" charset="0"/>
                <a:ea typeface="Calibri" panose="020F0502020204030204" pitchFamily="34" charset="0"/>
                <a:cs typeface="Times New Roman" panose="02020603050405020304" pitchFamily="18" charset="0"/>
              </a:rPr>
              <a:t>Tento projekt je podpořen Evropskou unií z prostředků Evropského fondu pro regionální rozvoj z Programu na podporu přeshraniční spolupráce mezi Českou republikou a Svobodným státem Sasko 2014-2020 prostřednictvím Fondu malých projektů Euroregionu Nisa.</a:t>
            </a:r>
          </a:p>
          <a:p>
            <a:pPr marL="0" indent="0" algn="just">
              <a:lnSpc>
                <a:spcPct val="107000"/>
              </a:lnSpc>
              <a:spcAft>
                <a:spcPts val="800"/>
              </a:spcAft>
              <a:buNone/>
            </a:pPr>
            <a:r>
              <a:rPr lang="de-DE" sz="1400" i="1" dirty="0">
                <a:effectLst/>
                <a:latin typeface="Calibri" panose="020F0502020204030204" pitchFamily="34" charset="0"/>
                <a:ea typeface="Calibri" panose="020F0502020204030204" pitchFamily="34" charset="0"/>
                <a:cs typeface="Times New Roman" panose="02020603050405020304" pitchFamily="18" charset="0"/>
              </a:rPr>
              <a:t>Das Projekt wurde von der Europäischen Union aus Mitteln des Europäischen Fonds für regionale Entwicklung mit dem Kooperationsprogramm zur Förderung der grenzübergreifenden Zusammenarbeit zwischen dem Freistaat Sachsen und der Tschechischen Republik 2014-2020 durch den Kleinprojektefond der Euroregion </a:t>
            </a:r>
            <a:r>
              <a:rPr lang="de-DE" sz="1400" i="1" dirty="0" err="1">
                <a:effectLst/>
                <a:latin typeface="Calibri" panose="020F0502020204030204" pitchFamily="34" charset="0"/>
                <a:ea typeface="Calibri" panose="020F0502020204030204" pitchFamily="34" charset="0"/>
                <a:cs typeface="Times New Roman" panose="02020603050405020304" pitchFamily="18" charset="0"/>
              </a:rPr>
              <a:t>Nei</a:t>
            </a:r>
            <a:r>
              <a:rPr lang="de-DE" sz="1400" i="1" dirty="0">
                <a:effectLst/>
                <a:latin typeface="Calibri" panose="020F0502020204030204" pitchFamily="34" charset="0"/>
                <a:ea typeface="Calibri" panose="020F0502020204030204" pitchFamily="34" charset="0"/>
                <a:cs typeface="Calibri" panose="020F0502020204030204" pitchFamily="34" charset="0"/>
              </a:rPr>
              <a:t>β</a:t>
            </a:r>
            <a:r>
              <a:rPr lang="de-DE" sz="1400" i="1" dirty="0">
                <a:effectLst/>
                <a:latin typeface="Calibri" panose="020F0502020204030204" pitchFamily="34" charset="0"/>
                <a:ea typeface="Calibri" panose="020F0502020204030204" pitchFamily="34" charset="0"/>
                <a:cs typeface="Times New Roman" panose="02020603050405020304" pitchFamily="18" charset="0"/>
              </a:rPr>
              <a:t>e gefördert.</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578CC1D2-7C3C-45E7-85E3-255A7146B6AB}"/>
              </a:ext>
            </a:extLst>
          </p:cNvPr>
          <p:cNvSpPr txBox="1"/>
          <p:nvPr/>
        </p:nvSpPr>
        <p:spPr>
          <a:xfrm>
            <a:off x="838200" y="3429000"/>
            <a:ext cx="10515600" cy="1173463"/>
          </a:xfrm>
          <a:prstGeom prst="rect">
            <a:avLst/>
          </a:prstGeom>
          <a:noFill/>
        </p:spPr>
        <p:txBody>
          <a:bodyPr wrap="square">
            <a:spAutoFit/>
          </a:bodyPr>
          <a:lstStyle/>
          <a:p>
            <a:pPr algn="ctr">
              <a:lnSpc>
                <a:spcPct val="107000"/>
              </a:lnSpc>
              <a:spcAft>
                <a:spcPts val="800"/>
              </a:spcAft>
            </a:pPr>
            <a:r>
              <a:rPr lang="cs-CZ" sz="1800" b="1" dirty="0">
                <a:effectLst/>
                <a:latin typeface="Calibri" panose="020F0502020204030204" pitchFamily="34" charset="0"/>
                <a:ea typeface="Calibri" panose="020F0502020204030204" pitchFamily="34" charset="0"/>
                <a:cs typeface="Calibri" panose="020F0502020204030204" pitchFamily="34" charset="0"/>
              </a:rPr>
              <a:t>Název projektu: </a:t>
            </a:r>
            <a:r>
              <a:rPr lang="cs-CZ" sz="1800" b="1" i="1" dirty="0">
                <a:effectLst/>
                <a:latin typeface="Calibri" panose="020F0502020204030204" pitchFamily="34" charset="0"/>
                <a:ea typeface="Calibri" panose="020F0502020204030204" pitchFamily="34" charset="0"/>
                <a:cs typeface="Calibri" panose="020F0502020204030204" pitchFamily="34" charset="0"/>
              </a:rPr>
              <a:t>společně a přeshraničně v oblasti primární prevence</a:t>
            </a:r>
            <a:endParaRPr lang="cs-CZ" sz="1800"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cs-CZ" sz="1800" b="1" i="1" dirty="0" err="1">
                <a:effectLst/>
                <a:latin typeface="Calibri" panose="020F0502020204030204" pitchFamily="34" charset="0"/>
                <a:ea typeface="Calibri" panose="020F0502020204030204" pitchFamily="34" charset="0"/>
                <a:cs typeface="Calibri" panose="020F0502020204030204" pitchFamily="34" charset="0"/>
              </a:rPr>
              <a:t>Projekttitel</a:t>
            </a:r>
            <a:r>
              <a:rPr lang="cs-CZ" sz="1800" b="1" i="1" dirty="0">
                <a:effectLst/>
                <a:latin typeface="Calibri" panose="020F0502020204030204" pitchFamily="34" charset="0"/>
                <a:ea typeface="Calibri" panose="020F0502020204030204" pitchFamily="34" charset="0"/>
                <a:cs typeface="Calibri" panose="020F0502020204030204" pitchFamily="34" charset="0"/>
              </a:rPr>
              <a:t>:</a:t>
            </a:r>
            <a:r>
              <a:rPr lang="cs-CZ" sz="1800" dirty="0">
                <a:effectLst/>
                <a:latin typeface="Calibri" panose="020F0502020204030204" pitchFamily="34" charset="0"/>
                <a:ea typeface="Calibri" panose="020F0502020204030204" pitchFamily="34" charset="0"/>
                <a:cs typeface="Calibri" panose="020F0502020204030204" pitchFamily="34" charset="0"/>
              </a:rPr>
              <a:t> </a:t>
            </a:r>
            <a:r>
              <a:rPr lang="cs-CZ" sz="1800" b="1" dirty="0" err="1">
                <a:effectLst/>
                <a:latin typeface="Calibri" panose="020F0502020204030204" pitchFamily="34" charset="0"/>
                <a:ea typeface="DejaVuSans"/>
                <a:cs typeface="Calibri" panose="020F0502020204030204" pitchFamily="34" charset="0"/>
              </a:rPr>
              <a:t>gemeinsam</a:t>
            </a:r>
            <a:r>
              <a:rPr lang="cs-CZ" sz="1800" b="1" dirty="0">
                <a:effectLst/>
                <a:latin typeface="Calibri" panose="020F0502020204030204" pitchFamily="34" charset="0"/>
                <a:ea typeface="DejaVuSans"/>
                <a:cs typeface="Calibri" panose="020F0502020204030204" pitchFamily="34" charset="0"/>
              </a:rPr>
              <a:t> </a:t>
            </a:r>
            <a:r>
              <a:rPr lang="cs-CZ" sz="1800" b="1" dirty="0" err="1">
                <a:effectLst/>
                <a:latin typeface="Calibri" panose="020F0502020204030204" pitchFamily="34" charset="0"/>
                <a:ea typeface="DejaVuSans"/>
                <a:cs typeface="Calibri" panose="020F0502020204030204" pitchFamily="34" charset="0"/>
              </a:rPr>
              <a:t>und</a:t>
            </a:r>
            <a:r>
              <a:rPr lang="cs-CZ" sz="1800" b="1" dirty="0">
                <a:effectLst/>
                <a:latin typeface="Calibri" panose="020F0502020204030204" pitchFamily="34" charset="0"/>
                <a:ea typeface="DejaVuSans"/>
                <a:cs typeface="Calibri" panose="020F0502020204030204" pitchFamily="34" charset="0"/>
              </a:rPr>
              <a:t> </a:t>
            </a:r>
            <a:r>
              <a:rPr lang="cs-CZ" sz="1800" b="1" dirty="0" err="1">
                <a:effectLst/>
                <a:latin typeface="Calibri" panose="020F0502020204030204" pitchFamily="34" charset="0"/>
                <a:ea typeface="DejaVuSans"/>
                <a:cs typeface="Calibri" panose="020F0502020204030204" pitchFamily="34" charset="0"/>
              </a:rPr>
              <a:t>grenzüberschreitend</a:t>
            </a:r>
            <a:r>
              <a:rPr lang="cs-CZ" sz="1800" b="1" dirty="0">
                <a:effectLst/>
                <a:latin typeface="Calibri" panose="020F0502020204030204" pitchFamily="34" charset="0"/>
                <a:ea typeface="DejaVuSans"/>
                <a:cs typeface="Calibri" panose="020F0502020204030204" pitchFamily="34" charset="0"/>
              </a:rPr>
              <a:t> </a:t>
            </a:r>
            <a:r>
              <a:rPr lang="cs-CZ" sz="1800" b="1" dirty="0" err="1">
                <a:effectLst/>
                <a:latin typeface="Calibri" panose="020F0502020204030204" pitchFamily="34" charset="0"/>
                <a:ea typeface="DejaVuSans"/>
                <a:cs typeface="Calibri" panose="020F0502020204030204" pitchFamily="34" charset="0"/>
              </a:rPr>
              <a:t>im</a:t>
            </a:r>
            <a:r>
              <a:rPr lang="cs-CZ" sz="1800" b="1" dirty="0">
                <a:effectLst/>
                <a:latin typeface="Calibri" panose="020F0502020204030204" pitchFamily="34" charset="0"/>
                <a:ea typeface="DejaVuSans"/>
                <a:cs typeface="Calibri" panose="020F0502020204030204" pitchFamily="34" charset="0"/>
              </a:rPr>
              <a:t> </a:t>
            </a:r>
            <a:r>
              <a:rPr lang="cs-CZ" sz="1800" b="1" dirty="0" err="1">
                <a:effectLst/>
                <a:latin typeface="Calibri" panose="020F0502020204030204" pitchFamily="34" charset="0"/>
                <a:ea typeface="DejaVuSans"/>
                <a:cs typeface="Calibri" panose="020F0502020204030204" pitchFamily="34" charset="0"/>
              </a:rPr>
              <a:t>Bereich</a:t>
            </a:r>
            <a:r>
              <a:rPr lang="cs-CZ" sz="1800" b="1" dirty="0">
                <a:effectLst/>
                <a:latin typeface="Calibri" panose="020F0502020204030204" pitchFamily="34" charset="0"/>
                <a:ea typeface="DejaVuSans"/>
                <a:cs typeface="Calibri" panose="020F0502020204030204" pitchFamily="34" charset="0"/>
              </a:rPr>
              <a:t> der </a:t>
            </a:r>
            <a:r>
              <a:rPr lang="cs-CZ" sz="1800" b="1" dirty="0" err="1">
                <a:effectLst/>
                <a:latin typeface="Calibri" panose="020F0502020204030204" pitchFamily="34" charset="0"/>
                <a:ea typeface="DejaVuSans"/>
                <a:cs typeface="Calibri" panose="020F0502020204030204" pitchFamily="34" charset="0"/>
              </a:rPr>
              <a:t>primären</a:t>
            </a:r>
            <a:r>
              <a:rPr lang="cs-CZ" sz="1800" b="1" dirty="0">
                <a:effectLst/>
                <a:latin typeface="Calibri" panose="020F0502020204030204" pitchFamily="34" charset="0"/>
                <a:ea typeface="DejaVuSans"/>
                <a:cs typeface="Calibri" panose="020F0502020204030204" pitchFamily="34" charset="0"/>
              </a:rPr>
              <a:t> </a:t>
            </a:r>
            <a:r>
              <a:rPr lang="cs-CZ" sz="1800" b="1" dirty="0" err="1">
                <a:effectLst/>
                <a:latin typeface="Calibri" panose="020F0502020204030204" pitchFamily="34" charset="0"/>
                <a:ea typeface="DejaVuSans"/>
                <a:cs typeface="Calibri" panose="020F0502020204030204" pitchFamily="34" charset="0"/>
              </a:rPr>
              <a:t>Prävention</a:t>
            </a:r>
            <a:r>
              <a:rPr lang="cs-CZ" sz="1800" b="1" dirty="0">
                <a:effectLst/>
                <a:latin typeface="Calibri" panose="020F0502020204030204" pitchFamily="34" charset="0"/>
                <a:ea typeface="Calibri" panose="020F0502020204030204" pitchFamily="34" charset="0"/>
                <a:cs typeface="Calibri" panose="020F0502020204030204" pitchFamily="34" charset="0"/>
              </a:rPr>
              <a:t> </a:t>
            </a:r>
            <a:endParaRPr lang="cs-CZ" b="1" dirty="0">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cs-CZ" sz="1800" b="1" dirty="0">
                <a:effectLst/>
                <a:latin typeface="Calibri" panose="020F0502020204030204" pitchFamily="34" charset="0"/>
                <a:ea typeface="Calibri" panose="020F0502020204030204" pitchFamily="34" charset="0"/>
                <a:cs typeface="Calibri" panose="020F0502020204030204" pitchFamily="34" charset="0"/>
              </a:rPr>
              <a:t>ERN-0798-CZ-13.11.2018</a:t>
            </a:r>
            <a:endParaRPr lang="cs-CZ"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brázek 5">
            <a:extLst>
              <a:ext uri="{FF2B5EF4-FFF2-40B4-BE49-F238E27FC236}">
                <a16:creationId xmlns:a16="http://schemas.microsoft.com/office/drawing/2014/main" id="{95D88D7F-3139-4397-BCCE-31E303FD280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754687" y="681038"/>
            <a:ext cx="1468120" cy="1120775"/>
          </a:xfrm>
          <a:prstGeom prst="rect">
            <a:avLst/>
          </a:prstGeom>
        </p:spPr>
      </p:pic>
      <p:pic>
        <p:nvPicPr>
          <p:cNvPr id="7" name="Obrázek 6">
            <a:extLst>
              <a:ext uri="{FF2B5EF4-FFF2-40B4-BE49-F238E27FC236}">
                <a16:creationId xmlns:a16="http://schemas.microsoft.com/office/drawing/2014/main" id="{5C0F7522-6992-46AA-8E79-E4966AEA4AD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78127" y="827723"/>
            <a:ext cx="2660015" cy="883285"/>
          </a:xfrm>
          <a:prstGeom prst="rect">
            <a:avLst/>
          </a:prstGeom>
        </p:spPr>
      </p:pic>
      <p:pic>
        <p:nvPicPr>
          <p:cNvPr id="8" name="Obrázek 7">
            <a:extLst>
              <a:ext uri="{FF2B5EF4-FFF2-40B4-BE49-F238E27FC236}">
                <a16:creationId xmlns:a16="http://schemas.microsoft.com/office/drawing/2014/main" id="{3480FC40-28FA-4FAA-A109-6B3C7881E93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53857" y="957898"/>
            <a:ext cx="3261995" cy="696595"/>
          </a:xfrm>
          <a:prstGeom prst="rect">
            <a:avLst/>
          </a:prstGeom>
        </p:spPr>
      </p:pic>
    </p:spTree>
    <p:extLst>
      <p:ext uri="{BB962C8B-B14F-4D97-AF65-F5344CB8AC3E}">
        <p14:creationId xmlns:p14="http://schemas.microsoft.com/office/powerpoint/2010/main" val="64741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obsah 4">
            <a:extLst>
              <a:ext uri="{FF2B5EF4-FFF2-40B4-BE49-F238E27FC236}">
                <a16:creationId xmlns:a16="http://schemas.microsoft.com/office/drawing/2014/main" id="{C61D8A93-B8D8-4678-9AC3-4EEF56421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199" y="661846"/>
            <a:ext cx="10515600" cy="779463"/>
          </a:xfrm>
        </p:spPr>
        <p:txBody>
          <a:bodyPr/>
          <a:lstStyle/>
          <a:p>
            <a:pPr algn="ctr"/>
            <a:r>
              <a:rPr lang="cs-CZ" b="1" dirty="0" err="1"/>
              <a:t>Snapchat</a:t>
            </a:r>
            <a:endParaRPr lang="cs-CZ" b="1" dirty="0"/>
          </a:p>
        </p:txBody>
      </p:sp>
      <p:sp>
        <p:nvSpPr>
          <p:cNvPr id="3" name="Zástupný symbol pro obsah 2"/>
          <p:cNvSpPr>
            <a:spLocks noGrp="1"/>
          </p:cNvSpPr>
          <p:nvPr>
            <p:ph idx="1"/>
          </p:nvPr>
        </p:nvSpPr>
        <p:spPr>
          <a:xfrm>
            <a:off x="838200" y="1576872"/>
            <a:ext cx="10515600" cy="4786605"/>
          </a:xfrm>
        </p:spPr>
        <p:txBody>
          <a:bodyPr>
            <a:normAutofit fontScale="92500" lnSpcReduction="10000"/>
          </a:bodyPr>
          <a:lstStyle/>
          <a:p>
            <a:pPr marL="457200" lvl="1" indent="0">
              <a:lnSpc>
                <a:spcPct val="107000"/>
              </a:lnSpc>
              <a:spcAft>
                <a:spcPts val="800"/>
              </a:spcAft>
              <a:buNone/>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Gehört zu Snap Inc.</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Sie haben 433 Millionen aktive Benutzer.</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Der Inhalt besteht hauptsächlich aus Chats und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Fotopostings</a:t>
            </a:r>
            <a:r>
              <a:rPr lang="de-DE" sz="2800" dirty="0">
                <a:effectLst/>
                <a:latin typeface="Calibri" panose="020F0502020204030204" pitchFamily="34" charset="0"/>
                <a:ea typeface="Calibri" panose="020F0502020204030204" pitchFamily="34" charset="0"/>
                <a:cs typeface="Times New Roman" panose="02020603050405020304" pitchFamily="18" charset="0"/>
              </a:rPr>
              <a: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cs-CZ" dirty="0" err="1"/>
              <a:t>Fotos</a:t>
            </a:r>
            <a:r>
              <a:rPr lang="cs-CZ" dirty="0"/>
              <a:t> </a:t>
            </a:r>
            <a:r>
              <a:rPr lang="cs-CZ" dirty="0" err="1"/>
              <a:t>und</a:t>
            </a:r>
            <a:r>
              <a:rPr lang="cs-CZ" dirty="0"/>
              <a:t> </a:t>
            </a:r>
            <a:r>
              <a:rPr lang="cs-CZ" dirty="0" err="1"/>
              <a:t>Videos</a:t>
            </a:r>
            <a:endParaRPr lang="cs-CZ" dirty="0"/>
          </a:p>
          <a:p>
            <a:pPr lvl="2"/>
            <a:r>
              <a:rPr lang="de-DE" sz="1800" dirty="0">
                <a:effectLst/>
                <a:latin typeface="Calibri" panose="020F0502020204030204" pitchFamily="34" charset="0"/>
                <a:ea typeface="Calibri" panose="020F0502020204030204" pitchFamily="34" charset="0"/>
                <a:cs typeface="Times New Roman" panose="02020603050405020304" pitchFamily="18" charset="0"/>
              </a:rPr>
              <a:t>Begrenzte Betrachtungszeit, Foto verschwindet nach der Betrachtung</a:t>
            </a:r>
            <a:endParaRPr lang="cs-CZ" dirty="0"/>
          </a:p>
          <a:p>
            <a:pPr lvl="2"/>
            <a:r>
              <a:rPr lang="de-DE" sz="1800" dirty="0">
                <a:effectLst/>
                <a:latin typeface="Calibri" panose="020F0502020204030204" pitchFamily="34" charset="0"/>
                <a:ea typeface="Calibri" panose="020F0502020204030204" pitchFamily="34" charset="0"/>
                <a:cs typeface="Times New Roman" panose="02020603050405020304" pitchFamily="18" charset="0"/>
              </a:rPr>
              <a:t>Wenn der Benutzer ein Bildschirmfoto macht, wird eine Benachrichtigung angezeigt </a:t>
            </a:r>
            <a:endParaRPr lang="cs-CZ" dirty="0"/>
          </a:p>
          <a:p>
            <a:pPr marL="914400" lvl="2" indent="0">
              <a:buNone/>
            </a:pPr>
            <a:r>
              <a:rPr lang="cs-CZ" dirty="0"/>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kann ohne Screenshot-Option eingestellt werden</a:t>
            </a:r>
            <a:r>
              <a:rPr lang="cs-CZ" dirty="0"/>
              <a:t>)</a:t>
            </a:r>
          </a:p>
          <a:p>
            <a:pPr lvl="2"/>
            <a:r>
              <a:rPr lang="de-DE" sz="1800" dirty="0">
                <a:effectLst/>
                <a:latin typeface="Calibri" panose="020F0502020204030204" pitchFamily="34" charset="0"/>
                <a:ea typeface="Calibri" panose="020F0502020204030204" pitchFamily="34" charset="0"/>
                <a:cs typeface="Times New Roman" panose="02020603050405020304" pitchFamily="18" charset="0"/>
              </a:rPr>
              <a:t>Viele verschiedene Filter innerhalb der App.</a:t>
            </a:r>
            <a:r>
              <a:rPr lang="cs-CZ" dirty="0"/>
              <a:t> </a:t>
            </a:r>
          </a:p>
          <a:p>
            <a:pPr lvl="1"/>
            <a:r>
              <a:rPr lang="cs-CZ" dirty="0"/>
              <a:t>Chat</a:t>
            </a:r>
          </a:p>
          <a:p>
            <a:pPr lvl="2"/>
            <a:r>
              <a:rPr lang="de-DE" sz="1800" dirty="0">
                <a:effectLst/>
                <a:latin typeface="Calibri" panose="020F0502020204030204" pitchFamily="34" charset="0"/>
                <a:ea typeface="Calibri" panose="020F0502020204030204" pitchFamily="34" charset="0"/>
                <a:cs typeface="Times New Roman" panose="02020603050405020304" pitchFamily="18" charset="0"/>
              </a:rPr>
              <a:t>Nach 24 Stunden verschwindet der komplette Chatinhalt</a:t>
            </a:r>
            <a:r>
              <a:rPr lang="cs-CZ" dirty="0"/>
              <a:t>.</a:t>
            </a:r>
          </a:p>
          <a:p>
            <a:pPr lvl="2"/>
            <a:r>
              <a:rPr lang="de-DE" sz="1800" dirty="0" err="1">
                <a:effectLst/>
                <a:latin typeface="Calibri" panose="020F0502020204030204" pitchFamily="34" charset="0"/>
                <a:ea typeface="Calibri" panose="020F0502020204030204" pitchFamily="34" charset="0"/>
                <a:cs typeface="Times New Roman" panose="02020603050405020304" pitchFamily="18" charset="0"/>
              </a:rPr>
              <a:t>Bitmoji</a:t>
            </a:r>
            <a:r>
              <a:rPr lang="de-DE" sz="1800" dirty="0">
                <a:effectLst/>
                <a:latin typeface="Calibri" panose="020F0502020204030204" pitchFamily="34" charset="0"/>
                <a:ea typeface="Calibri" panose="020F0502020204030204" pitchFamily="34" charset="0"/>
                <a:cs typeface="Times New Roman" panose="02020603050405020304" pitchFamily="18" charset="0"/>
              </a:rPr>
              <a:t> - angepasst an das Aussehen und die Einstellungen des Benutzers, unterschiedliche Interaktionen zwischen den Teilnehmern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de-DE" sz="1800" dirty="0">
                <a:effectLst/>
                <a:latin typeface="Calibri" panose="020F0502020204030204" pitchFamily="34" charset="0"/>
                <a:ea typeface="Calibri" panose="020F0502020204030204" pitchFamily="34" charset="0"/>
                <a:cs typeface="Times New Roman" panose="02020603050405020304" pitchFamily="18" charset="0"/>
              </a:rPr>
              <a:t>Flammensammlung - für eine kontinuierliche Serie von täglichen Beiträgen</a:t>
            </a:r>
            <a:endParaRPr lang="cs-CZ" dirty="0"/>
          </a:p>
          <a:p>
            <a:pPr lvl="1"/>
            <a:endParaRPr lang="cs-CZ" dirty="0"/>
          </a:p>
          <a:p>
            <a:endParaRPr lang="cs-CZ" dirty="0"/>
          </a:p>
        </p:txBody>
      </p:sp>
      <p:pic>
        <p:nvPicPr>
          <p:cNvPr id="5128" name="Picture 8" descr="Image result for snapcha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262" y="645415"/>
            <a:ext cx="2038706" cy="1144588"/>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1093" y="3899064"/>
            <a:ext cx="944683" cy="1742144"/>
          </a:xfrm>
          <a:prstGeom prst="rect">
            <a:avLst/>
          </a:prstGeom>
        </p:spPr>
      </p:pic>
      <p:pic>
        <p:nvPicPr>
          <p:cNvPr id="5130" name="Picture 10" descr="Image result for snapchat foto fil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512" y="1774250"/>
            <a:ext cx="3484287" cy="174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94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D6D094DE-E14C-437C-9645-A4B05C9F1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199" y="542164"/>
            <a:ext cx="10515600" cy="819863"/>
          </a:xfrm>
        </p:spPr>
        <p:txBody>
          <a:bodyPr/>
          <a:lstStyle/>
          <a:p>
            <a:pPr algn="ctr"/>
            <a:r>
              <a:rPr lang="cs-CZ" b="1" dirty="0" err="1"/>
              <a:t>TikTok</a:t>
            </a:r>
            <a:endParaRPr lang="cs-CZ" b="1" dirty="0"/>
          </a:p>
        </p:txBody>
      </p:sp>
      <p:sp>
        <p:nvSpPr>
          <p:cNvPr id="3" name="Zástupný symbol pro obsah 2"/>
          <p:cNvSpPr>
            <a:spLocks noGrp="1"/>
          </p:cNvSpPr>
          <p:nvPr>
            <p:ph idx="1"/>
          </p:nvPr>
        </p:nvSpPr>
        <p:spPr>
          <a:xfrm>
            <a:off x="838200" y="1296955"/>
            <a:ext cx="10515600" cy="5018881"/>
          </a:xfrm>
        </p:spPr>
        <p:txBody>
          <a:bodyPr>
            <a:normAutofit fontScale="62500" lnSpcReduction="20000"/>
          </a:bodyPr>
          <a:lstStyle/>
          <a:p>
            <a:r>
              <a:rPr lang="de-DE" sz="3100" dirty="0">
                <a:effectLst/>
                <a:latin typeface="Calibri" panose="020F0502020204030204" pitchFamily="34" charset="0"/>
                <a:ea typeface="Calibri" panose="020F0502020204030204" pitchFamily="34" charset="0"/>
                <a:cs typeface="Times New Roman" panose="02020603050405020304" pitchFamily="18" charset="0"/>
              </a:rPr>
              <a:t>Im Besitz von </a:t>
            </a:r>
            <a:r>
              <a:rPr lang="de-DE" sz="3100" dirty="0" err="1">
                <a:effectLst/>
                <a:latin typeface="Calibri" panose="020F0502020204030204" pitchFamily="34" charset="0"/>
                <a:ea typeface="Calibri" panose="020F0502020204030204" pitchFamily="34" charset="0"/>
                <a:cs typeface="Times New Roman" panose="02020603050405020304" pitchFamily="18" charset="0"/>
              </a:rPr>
              <a:t>BiteDance</a:t>
            </a:r>
            <a:r>
              <a:rPr lang="de-DE" sz="3100" dirty="0">
                <a:effectLst/>
                <a:latin typeface="Calibri" panose="020F0502020204030204" pitchFamily="34" charset="0"/>
                <a:ea typeface="Calibri" panose="020F0502020204030204" pitchFamily="34" charset="0"/>
                <a:cs typeface="Times New Roman" panose="02020603050405020304" pitchFamily="18" charset="0"/>
              </a:rPr>
              <a:t>.</a:t>
            </a:r>
            <a:r>
              <a:rPr lang="cs-CZ" sz="3100" dirty="0"/>
              <a:t>.</a:t>
            </a:r>
          </a:p>
          <a:p>
            <a:r>
              <a:rPr lang="de-DE" sz="3100" dirty="0">
                <a:effectLst/>
                <a:latin typeface="Calibri" panose="020F0502020204030204" pitchFamily="34" charset="0"/>
                <a:ea typeface="Calibri" panose="020F0502020204030204" pitchFamily="34" charset="0"/>
                <a:cs typeface="Times New Roman" panose="02020603050405020304" pitchFamily="18" charset="0"/>
              </a:rPr>
              <a:t>Sie haben 689 Millionen aktive Benutzer.</a:t>
            </a:r>
            <a:endParaRPr lang="cs-CZ" sz="3100" dirty="0"/>
          </a:p>
          <a:p>
            <a:r>
              <a:rPr lang="de-DE" sz="3100" dirty="0">
                <a:effectLst/>
                <a:latin typeface="Calibri" panose="020F0502020204030204" pitchFamily="34" charset="0"/>
                <a:ea typeface="Calibri" panose="020F0502020204030204" pitchFamily="34" charset="0"/>
                <a:cs typeface="Times New Roman" panose="02020603050405020304" pitchFamily="18" charset="0"/>
              </a:rPr>
              <a:t>Der Inhalt sind kurze Videos</a:t>
            </a:r>
            <a:endParaRPr lang="cs-CZ" sz="3100" dirty="0"/>
          </a:p>
          <a:p>
            <a:pPr lvl="1"/>
            <a:r>
              <a:rPr lang="de-DE" sz="2900" dirty="0">
                <a:effectLst/>
                <a:latin typeface="Calibri" panose="020F0502020204030204" pitchFamily="34" charset="0"/>
                <a:ea typeface="Calibri" panose="020F0502020204030204" pitchFamily="34" charset="0"/>
                <a:cs typeface="Times New Roman" panose="02020603050405020304" pitchFamily="18" charset="0"/>
              </a:rPr>
              <a:t>Filter, Musik, Duette, maximale Länge 1 Minute </a:t>
            </a:r>
            <a:endParaRPr lang="cs-CZ" sz="2900" dirty="0"/>
          </a:p>
          <a:p>
            <a:r>
              <a:rPr lang="cs-CZ" dirty="0" err="1"/>
              <a:t>Umfeld</a:t>
            </a:r>
            <a:endParaRPr lang="cs-CZ" dirty="0"/>
          </a:p>
          <a:p>
            <a:pPr lvl="1"/>
            <a:r>
              <a:rPr lang="cs-CZ" sz="2900" dirty="0" err="1"/>
              <a:t>For</a:t>
            </a:r>
            <a:r>
              <a:rPr lang="cs-CZ" sz="2900" dirty="0"/>
              <a:t> </a:t>
            </a:r>
            <a:r>
              <a:rPr lang="cs-CZ" sz="2900" dirty="0" err="1"/>
              <a:t>You</a:t>
            </a:r>
            <a:r>
              <a:rPr lang="cs-CZ" sz="2900" dirty="0"/>
              <a:t> – </a:t>
            </a:r>
            <a:r>
              <a:rPr lang="de-DE" sz="2900" dirty="0">
                <a:effectLst/>
                <a:latin typeface="Calibri" panose="020F0502020204030204" pitchFamily="34" charset="0"/>
                <a:ea typeface="Calibri" panose="020F0502020204030204" pitchFamily="34" charset="0"/>
                <a:cs typeface="Times New Roman" panose="02020603050405020304" pitchFamily="18" charset="0"/>
              </a:rPr>
              <a:t>eine Seite, auf der Videos von Benutzern angezeigt werden, denen wir nicht folgen, die uns aber aufgrund unserer Präferenzen empfohlen werden</a:t>
            </a:r>
            <a:endParaRPr lang="cs-CZ" sz="2900" dirty="0"/>
          </a:p>
          <a:p>
            <a:pPr lvl="1"/>
            <a:r>
              <a:rPr lang="cs-CZ" sz="2900" dirty="0" err="1"/>
              <a:t>Following</a:t>
            </a:r>
            <a:r>
              <a:rPr lang="cs-CZ" sz="2900" dirty="0"/>
              <a:t> – </a:t>
            </a:r>
            <a:r>
              <a:rPr lang="de-DE" sz="2900" dirty="0">
                <a:effectLst/>
                <a:latin typeface="Calibri" panose="020F0502020204030204" pitchFamily="34" charset="0"/>
                <a:ea typeface="Calibri" panose="020F0502020204030204" pitchFamily="34" charset="0"/>
                <a:cs typeface="Times New Roman" panose="02020603050405020304" pitchFamily="18" charset="0"/>
              </a:rPr>
              <a:t>Videos von Benutzern, denen ich folge</a:t>
            </a:r>
            <a:endParaRPr lang="cs-CZ" sz="2900" dirty="0"/>
          </a:p>
          <a:p>
            <a:r>
              <a:rPr lang="cs-CZ" dirty="0" err="1"/>
              <a:t>Reichweite</a:t>
            </a:r>
            <a:endParaRPr lang="cs-CZ" dirty="0"/>
          </a:p>
          <a:p>
            <a:pPr lvl="1"/>
            <a:r>
              <a:rPr lang="cs-CZ" sz="2900" dirty="0" err="1"/>
              <a:t>Öffentliches</a:t>
            </a:r>
            <a:r>
              <a:rPr lang="cs-CZ" sz="2900" dirty="0"/>
              <a:t> Konto (</a:t>
            </a:r>
            <a:r>
              <a:rPr lang="cs-CZ" sz="2900" dirty="0" err="1"/>
              <a:t>für</a:t>
            </a:r>
            <a:r>
              <a:rPr lang="cs-CZ" sz="2900" dirty="0"/>
              <a:t> </a:t>
            </a:r>
            <a:r>
              <a:rPr lang="cs-CZ" sz="2900" dirty="0" err="1"/>
              <a:t>alle</a:t>
            </a:r>
            <a:r>
              <a:rPr lang="cs-CZ" sz="2900" dirty="0"/>
              <a:t> </a:t>
            </a:r>
            <a:r>
              <a:rPr lang="cs-CZ" sz="2900" dirty="0" err="1"/>
              <a:t>sichtbar</a:t>
            </a:r>
            <a:r>
              <a:rPr lang="cs-CZ" sz="2900" dirty="0"/>
              <a:t>) </a:t>
            </a:r>
          </a:p>
          <a:p>
            <a:pPr lvl="1"/>
            <a:r>
              <a:rPr lang="cs-CZ" sz="2900" dirty="0" err="1"/>
              <a:t>Privates</a:t>
            </a:r>
            <a:r>
              <a:rPr lang="cs-CZ" sz="2900" dirty="0"/>
              <a:t> Konto (</a:t>
            </a:r>
            <a:r>
              <a:rPr lang="cs-CZ" sz="2900" dirty="0" err="1"/>
              <a:t>das</a:t>
            </a:r>
            <a:r>
              <a:rPr lang="cs-CZ" sz="2900" dirty="0"/>
              <a:t> </a:t>
            </a:r>
            <a:r>
              <a:rPr lang="cs-CZ" sz="2900" dirty="0" err="1"/>
              <a:t>können</a:t>
            </a:r>
            <a:r>
              <a:rPr lang="cs-CZ" sz="2900" dirty="0"/>
              <a:t> </a:t>
            </a:r>
            <a:r>
              <a:rPr lang="de-DE" sz="2900" dirty="0"/>
              <a:t>nur diejenigen</a:t>
            </a:r>
            <a:r>
              <a:rPr lang="cs-CZ" sz="2900" dirty="0"/>
              <a:t> </a:t>
            </a:r>
            <a:r>
              <a:rPr lang="cs-CZ" sz="2900" dirty="0" err="1"/>
              <a:t>sehen</a:t>
            </a:r>
            <a:r>
              <a:rPr lang="de-DE" sz="2900" dirty="0"/>
              <a:t>, denen die Erlaubnis </a:t>
            </a:r>
            <a:r>
              <a:rPr lang="de-DE" sz="2900" dirty="0" err="1"/>
              <a:t>ge</a:t>
            </a:r>
            <a:r>
              <a:rPr lang="cs-CZ" sz="2900" dirty="0" err="1"/>
              <a:t>geben</a:t>
            </a:r>
            <a:r>
              <a:rPr lang="cs-CZ" sz="2900" dirty="0"/>
              <a:t> </a:t>
            </a:r>
            <a:r>
              <a:rPr lang="cs-CZ" sz="2900" dirty="0" err="1"/>
              <a:t>wird</a:t>
            </a:r>
            <a:r>
              <a:rPr lang="cs-CZ" sz="2900" dirty="0"/>
              <a:t>)</a:t>
            </a:r>
          </a:p>
          <a:p>
            <a:r>
              <a:rPr lang="cs-CZ" dirty="0" err="1"/>
              <a:t>Sicherheit</a:t>
            </a:r>
            <a:endParaRPr lang="cs-CZ" dirty="0"/>
          </a:p>
          <a:p>
            <a:pPr lvl="1"/>
            <a:r>
              <a:rPr lang="de-DE" sz="2900" dirty="0">
                <a:effectLst/>
                <a:latin typeface="Calibri" panose="020F0502020204030204" pitchFamily="34" charset="0"/>
                <a:ea typeface="Calibri" panose="020F0502020204030204" pitchFamily="34" charset="0"/>
                <a:cs typeface="Times New Roman" panose="02020603050405020304" pitchFamily="18" charset="0"/>
              </a:rPr>
              <a:t>Es kann eingestellt werden, wer Nachrichten senden, Videos ansehen, kommentieren, teilen und herunterladen kann</a:t>
            </a:r>
            <a:endParaRPr lang="cs-CZ" sz="2900" dirty="0"/>
          </a:p>
          <a:p>
            <a:pPr lvl="1"/>
            <a:r>
              <a:rPr lang="de-DE" sz="2900" dirty="0">
                <a:effectLst/>
                <a:latin typeface="Calibri" panose="020F0502020204030204" pitchFamily="34" charset="0"/>
                <a:ea typeface="Calibri" panose="020F0502020204030204" pitchFamily="34" charset="0"/>
                <a:cs typeface="Times New Roman" panose="02020603050405020304" pitchFamily="18" charset="0"/>
              </a:rPr>
              <a:t>Familienkopplung - Eltern können die Zeitdauer festlegen, angezeigte Inhalte begrenzen, hochgeladene Inhalte begrenzen (Genehmigungseinstellungen), private/öffentliche Profileinstellungen</a:t>
            </a:r>
            <a:r>
              <a:rPr lang="cs-CZ" sz="2900" dirty="0"/>
              <a:t> </a:t>
            </a:r>
          </a:p>
          <a:p>
            <a:pPr lvl="1"/>
            <a:r>
              <a:rPr lang="cs-CZ" sz="2900" dirty="0" err="1"/>
              <a:t>Digitale</a:t>
            </a:r>
            <a:r>
              <a:rPr lang="cs-CZ" sz="2900" dirty="0"/>
              <a:t> </a:t>
            </a:r>
            <a:r>
              <a:rPr lang="cs-CZ" sz="2900" dirty="0" err="1"/>
              <a:t>Wohlfahrt</a:t>
            </a:r>
            <a:r>
              <a:rPr lang="cs-CZ" sz="2900" dirty="0"/>
              <a:t> – </a:t>
            </a:r>
            <a:r>
              <a:rPr lang="de-DE" sz="2900" dirty="0">
                <a:effectLst/>
                <a:latin typeface="Calibri" panose="020F0502020204030204" pitchFamily="34" charset="0"/>
                <a:ea typeface="Calibri" panose="020F0502020204030204" pitchFamily="34" charset="0"/>
                <a:cs typeface="Times New Roman" panose="02020603050405020304" pitchFamily="18" charset="0"/>
              </a:rPr>
              <a:t>eigene Zeit in der App einstellen, nach der sie sich abschaltet und ein Passwort verlangt</a:t>
            </a:r>
            <a:endParaRPr lang="cs-CZ" sz="2900" dirty="0"/>
          </a:p>
          <a:p>
            <a:pPr lvl="1"/>
            <a:r>
              <a:rPr lang="de-DE" sz="2900" dirty="0">
                <a:effectLst/>
                <a:latin typeface="Calibri" panose="020F0502020204030204" pitchFamily="34" charset="0"/>
                <a:ea typeface="Calibri" panose="020F0502020204030204" pitchFamily="34" charset="0"/>
                <a:cs typeface="Times New Roman" panose="02020603050405020304" pitchFamily="18" charset="0"/>
              </a:rPr>
              <a:t>Eingeschränkter Modus - Blockieren von Inhalten basierend auf voreingestellten Themen </a:t>
            </a:r>
            <a:endParaRPr lang="cs-CZ" sz="2900" dirty="0"/>
          </a:p>
          <a:p>
            <a:pPr lvl="1"/>
            <a:endParaRPr lang="cs-CZ" dirty="0"/>
          </a:p>
        </p:txBody>
      </p:sp>
      <p:pic>
        <p:nvPicPr>
          <p:cNvPr id="6146" name="Picture 2" descr="Image result for tik t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187" y="952095"/>
            <a:ext cx="2044491" cy="1533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45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4">
            <a:extLst>
              <a:ext uri="{FF2B5EF4-FFF2-40B4-BE49-F238E27FC236}">
                <a16:creationId xmlns:a16="http://schemas.microsoft.com/office/drawing/2014/main" id="{FDBFDE8F-F076-49F9-ABC4-5C86B64A8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200" y="607721"/>
            <a:ext cx="10515600" cy="1325563"/>
          </a:xfrm>
        </p:spPr>
        <p:txBody>
          <a:bodyPr>
            <a:noAutofit/>
          </a:bodyPr>
          <a:lstStyle/>
          <a:p>
            <a:pPr algn="ctr"/>
            <a:r>
              <a:rPr lang="de-DE" b="1" dirty="0">
                <a:effectLst/>
                <a:latin typeface="Calibri" panose="020F0502020204030204" pitchFamily="34" charset="0"/>
                <a:ea typeface="Calibri" panose="020F0502020204030204" pitchFamily="34" charset="0"/>
                <a:cs typeface="Times New Roman" panose="02020603050405020304" pitchFamily="18" charset="0"/>
              </a:rPr>
              <a:t>Andere soziale Netzwerke</a:t>
            </a:r>
            <a:br>
              <a:rPr lang="cs-CZ" b="1" dirty="0">
                <a:effectLst/>
                <a:latin typeface="Calibri" panose="020F0502020204030204" pitchFamily="34" charset="0"/>
                <a:ea typeface="Calibri" panose="020F0502020204030204" pitchFamily="34" charset="0"/>
                <a:cs typeface="Times New Roman" panose="02020603050405020304" pitchFamily="18" charset="0"/>
              </a:rPr>
            </a:br>
            <a:endParaRPr lang="cs-CZ" b="1" dirty="0"/>
          </a:p>
        </p:txBody>
      </p:sp>
      <p:sp>
        <p:nvSpPr>
          <p:cNvPr id="3" name="Zástupný symbol pro obsah 2"/>
          <p:cNvSpPr>
            <a:spLocks noGrp="1"/>
          </p:cNvSpPr>
          <p:nvPr>
            <p:ph idx="1"/>
          </p:nvPr>
        </p:nvSpPr>
        <p:spPr>
          <a:xfrm>
            <a:off x="838200" y="2148395"/>
            <a:ext cx="10515600" cy="4028567"/>
          </a:xfrm>
        </p:spPr>
        <p:txBody>
          <a:bodyPr>
            <a:noAutofit/>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Twitter - ähnlich wie FB (wird mehr von Schülern genutzt, mehr ernste Themen) </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dirty="0" err="1"/>
              <a:t>Pinterest</a:t>
            </a:r>
            <a:r>
              <a:rPr lang="cs-CZ" dirty="0"/>
              <a:t> – </a:t>
            </a:r>
            <a:r>
              <a:rPr lang="de-DE" dirty="0">
                <a:effectLst/>
                <a:latin typeface="Calibri" panose="020F0502020204030204" pitchFamily="34" charset="0"/>
                <a:ea typeface="Calibri" panose="020F0502020204030204" pitchFamily="34" charset="0"/>
                <a:cs typeface="Times New Roman" panose="02020603050405020304" pitchFamily="18" charset="0"/>
              </a:rPr>
              <a:t>Teilen von Fotos, Bildern und Videos (Basteln, Interieur,</a:t>
            </a:r>
            <a:r>
              <a:rPr lang="cs-CZ" dirty="0">
                <a:effectLst/>
                <a:latin typeface="Calibri" panose="020F0502020204030204" pitchFamily="34" charset="0"/>
                <a:ea typeface="Calibri" panose="020F0502020204030204" pitchFamily="34" charset="0"/>
                <a:cs typeface="Times New Roman" panose="02020603050405020304" pitchFamily="18" charset="0"/>
              </a:rPr>
              <a:t> </a:t>
            </a:r>
            <a:r>
              <a:rPr lang="de-DE" dirty="0">
                <a:effectLst/>
                <a:latin typeface="Calibri" panose="020F0502020204030204" pitchFamily="34" charset="0"/>
                <a:ea typeface="Calibri" panose="020F0502020204030204" pitchFamily="34" charset="0"/>
                <a:cs typeface="Times New Roman" panose="02020603050405020304" pitchFamily="18" charset="0"/>
              </a:rPr>
              <a:t>- Fotos von Berühmtheiten, Fanart, Kunst, Ideen...)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r>
              <a:rPr lang="cs-CZ" dirty="0" err="1"/>
              <a:t>Reddit</a:t>
            </a:r>
            <a:r>
              <a:rPr lang="cs-CZ" dirty="0"/>
              <a:t> – </a:t>
            </a:r>
            <a:r>
              <a:rPr lang="de-DE" dirty="0">
                <a:effectLst/>
                <a:latin typeface="Calibri" panose="020F0502020204030204" pitchFamily="34" charset="0"/>
                <a:ea typeface="Calibri" panose="020F0502020204030204" pitchFamily="34" charset="0"/>
                <a:cs typeface="Times New Roman" panose="02020603050405020304" pitchFamily="18" charset="0"/>
              </a:rPr>
              <a:t>Bilder und Videos mit Gaming- und Geek-Themen, </a:t>
            </a:r>
            <a:r>
              <a:rPr lang="de-DE" dirty="0" err="1">
                <a:effectLst/>
                <a:latin typeface="Calibri" panose="020F0502020204030204" pitchFamily="34" charset="0"/>
                <a:ea typeface="Calibri" panose="020F0502020204030204" pitchFamily="34" charset="0"/>
                <a:cs typeface="Times New Roman" panose="02020603050405020304" pitchFamily="18" charset="0"/>
              </a:rPr>
              <a:t>Memes</a:t>
            </a:r>
            <a:endParaRPr lang="cs-CZ" dirty="0"/>
          </a:p>
          <a:p>
            <a:r>
              <a:rPr lang="cs-CZ" dirty="0" err="1"/>
              <a:t>Twitch</a:t>
            </a:r>
            <a:r>
              <a:rPr lang="cs-CZ" dirty="0"/>
              <a:t> – </a:t>
            </a:r>
            <a:r>
              <a:rPr lang="de-DE" dirty="0">
                <a:effectLst/>
                <a:latin typeface="Calibri" panose="020F0502020204030204" pitchFamily="34" charset="0"/>
                <a:ea typeface="Calibri" panose="020F0502020204030204" pitchFamily="34" charset="0"/>
                <a:cs typeface="Times New Roman" panose="02020603050405020304" pitchFamily="18" charset="0"/>
              </a:rPr>
              <a:t>Online-Streams (Gameplay, nur Plaudern, Kunst...)</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r>
              <a:rPr lang="cs-CZ" dirty="0" err="1"/>
              <a:t>Omegle</a:t>
            </a:r>
            <a:r>
              <a:rPr lang="cs-CZ" dirty="0"/>
              <a:t> – </a:t>
            </a:r>
            <a:r>
              <a:rPr lang="de-DE" dirty="0">
                <a:effectLst/>
                <a:latin typeface="Calibri" panose="020F0502020204030204" pitchFamily="34" charset="0"/>
                <a:ea typeface="Calibri" panose="020F0502020204030204" pitchFamily="34" charset="0"/>
                <a:cs typeface="Times New Roman" panose="02020603050405020304" pitchFamily="18" charset="0"/>
              </a:rPr>
              <a:t>Online-Telefonieren mit zufälligen Fremden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r>
              <a:rPr lang="cs-CZ" dirty="0" err="1"/>
              <a:t>Tellonym</a:t>
            </a:r>
            <a:r>
              <a:rPr lang="cs-CZ" dirty="0"/>
              <a:t> – </a:t>
            </a:r>
            <a:r>
              <a:rPr lang="de-DE" dirty="0">
                <a:effectLst/>
                <a:latin typeface="Calibri" panose="020F0502020204030204" pitchFamily="34" charset="0"/>
                <a:ea typeface="Calibri" panose="020F0502020204030204" pitchFamily="34" charset="0"/>
                <a:cs typeface="Times New Roman" panose="02020603050405020304" pitchFamily="18" charset="0"/>
              </a:rPr>
              <a:t>anonyme Fragen und Antworten</a:t>
            </a:r>
            <a:endParaRPr lang="cs-CZ" dirty="0"/>
          </a:p>
        </p:txBody>
      </p:sp>
    </p:spTree>
    <p:extLst>
      <p:ext uri="{BB962C8B-B14F-4D97-AF65-F5344CB8AC3E}">
        <p14:creationId xmlns:p14="http://schemas.microsoft.com/office/powerpoint/2010/main" val="144238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89EB9B14-753E-48F5-B8F9-E3725FC809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200" y="365126"/>
            <a:ext cx="10515600" cy="1265712"/>
          </a:xfrm>
        </p:spPr>
        <p:txBody>
          <a:bodyPr>
            <a:normAutofit fontScale="90000"/>
          </a:bodyPr>
          <a:lstStyle/>
          <a:p>
            <a:pPr algn="ctr"/>
            <a:r>
              <a:rPr lang="de-DE" b="1" dirty="0">
                <a:effectLst/>
                <a:latin typeface="Calibri" panose="020F0502020204030204" pitchFamily="34" charset="0"/>
                <a:ea typeface="Calibri" panose="020F0502020204030204" pitchFamily="34" charset="0"/>
                <a:cs typeface="Times New Roman" panose="02020603050405020304" pitchFamily="18" charset="0"/>
              </a:rPr>
              <a:t>6 grundlegende Dinge, an denen man mit Kindern arbeiten kann</a:t>
            </a:r>
            <a:endParaRPr lang="cs-CZ" b="1" dirty="0"/>
          </a:p>
        </p:txBody>
      </p:sp>
      <p:sp>
        <p:nvSpPr>
          <p:cNvPr id="3" name="Zástupný symbol pro obsah 2"/>
          <p:cNvSpPr>
            <a:spLocks noGrp="1"/>
          </p:cNvSpPr>
          <p:nvPr>
            <p:ph idx="1"/>
          </p:nvPr>
        </p:nvSpPr>
        <p:spPr>
          <a:xfrm>
            <a:off x="838200" y="1630837"/>
            <a:ext cx="10515600" cy="4546125"/>
          </a:xfrm>
        </p:spPr>
        <p:txBody>
          <a:bodyPr>
            <a:normAutofit fontScale="47500" lnSpcReduction="20000"/>
          </a:bodyPr>
          <a:lstStyle/>
          <a:p>
            <a:pPr>
              <a:lnSpc>
                <a:spcPct val="100000"/>
              </a:lnSpc>
            </a:pPr>
            <a:r>
              <a:rPr lang="de-DE" sz="3800" dirty="0">
                <a:effectLst/>
                <a:latin typeface="Calibri" panose="020F0502020204030204" pitchFamily="34" charset="0"/>
                <a:ea typeface="Calibri" panose="020F0502020204030204" pitchFamily="34" charset="0"/>
                <a:cs typeface="Times New Roman" panose="02020603050405020304" pitchFamily="18" charset="0"/>
              </a:rPr>
              <a:t>Helfen Sie Kindern beim Einrichten eines Profils und beim Einrichten von Sicherheit und Datenschutz</a:t>
            </a:r>
            <a:r>
              <a:rPr lang="de-DE" sz="3600" dirty="0">
                <a:effectLst/>
                <a:latin typeface="Calibri" panose="020F0502020204030204" pitchFamily="34" charset="0"/>
                <a:ea typeface="Calibri" panose="020F0502020204030204" pitchFamily="34" charset="0"/>
                <a:cs typeface="Times New Roman" panose="02020603050405020304" pitchFamily="18" charset="0"/>
              </a:rPr>
              <a:t>.</a:t>
            </a:r>
            <a:endParaRPr lang="cs-CZ" sz="3600" dirty="0"/>
          </a:p>
          <a:p>
            <a:pPr lvl="1">
              <a:lnSpc>
                <a:spcPct val="100000"/>
              </a:lnSpc>
            </a:pPr>
            <a:r>
              <a:rPr lang="de-DE" sz="2500" dirty="0">
                <a:effectLst/>
                <a:latin typeface="Calibri" panose="020F0502020204030204" pitchFamily="34" charset="0"/>
                <a:ea typeface="Calibri" panose="020F0502020204030204" pitchFamily="34" charset="0"/>
                <a:cs typeface="Times New Roman" panose="02020603050405020304" pitchFamily="18" charset="0"/>
              </a:rPr>
              <a:t>Ein richtig eingerichtetes Konto bietet Kindern mehr Sicherheit.</a:t>
            </a:r>
            <a:endParaRPr lang="cs-CZ" sz="2500" dirty="0"/>
          </a:p>
          <a:p>
            <a:pPr>
              <a:lnSpc>
                <a:spcPct val="100000"/>
              </a:lnSpc>
            </a:pPr>
            <a:r>
              <a:rPr lang="de-DE" sz="3800" dirty="0">
                <a:effectLst/>
                <a:latin typeface="Calibri" panose="020F0502020204030204" pitchFamily="34" charset="0"/>
                <a:ea typeface="Calibri" panose="020F0502020204030204" pitchFamily="34" charset="0"/>
                <a:cs typeface="Times New Roman" panose="02020603050405020304" pitchFamily="18" charset="0"/>
              </a:rPr>
              <a:t>Sprechen Sie mit den Kindern darüber, was private Informationen und was öffentliche Informationen sind</a:t>
            </a:r>
            <a:r>
              <a:rPr lang="cs-CZ" sz="3800" dirty="0"/>
              <a:t>.</a:t>
            </a:r>
          </a:p>
          <a:p>
            <a:pPr lvl="1">
              <a:lnSpc>
                <a:spcPct val="100000"/>
              </a:lnSpc>
            </a:pPr>
            <a:r>
              <a:rPr lang="de-DE" sz="2500" dirty="0">
                <a:effectLst/>
                <a:latin typeface="Calibri" panose="020F0502020204030204" pitchFamily="34" charset="0"/>
                <a:ea typeface="Calibri" panose="020F0502020204030204" pitchFamily="34" charset="0"/>
                <a:cs typeface="Times New Roman" panose="02020603050405020304" pitchFamily="18" charset="0"/>
              </a:rPr>
              <a:t>Dinge, die wir einmal ins Internet stellen, bleiben im Internet, auch wenn wir sie später löschen. Es ist wichtig, sich dessen bewusst zu sein und sich entsprechend zu verhalten</a:t>
            </a:r>
            <a:r>
              <a:rPr lang="cs-CZ" sz="2500" dirty="0"/>
              <a:t>.</a:t>
            </a:r>
          </a:p>
          <a:p>
            <a:pPr>
              <a:lnSpc>
                <a:spcPct val="100000"/>
              </a:lnSpc>
            </a:pPr>
            <a:r>
              <a:rPr lang="de-DE" sz="3800" dirty="0">
                <a:effectLst/>
                <a:latin typeface="Calibri" panose="020F0502020204030204" pitchFamily="34" charset="0"/>
                <a:ea typeface="Calibri" panose="020F0502020204030204" pitchFamily="34" charset="0"/>
                <a:cs typeface="Times New Roman" panose="02020603050405020304" pitchFamily="18" charset="0"/>
              </a:rPr>
              <a:t>Bringen Sie Kindern bei, keine Fremden als Freunde hinzuzufügen</a:t>
            </a:r>
            <a:r>
              <a:rPr lang="de-DE" sz="3200" dirty="0">
                <a:effectLst/>
                <a:latin typeface="Calibri" panose="020F0502020204030204" pitchFamily="34" charset="0"/>
                <a:ea typeface="Calibri" panose="020F0502020204030204" pitchFamily="34" charset="0"/>
                <a:cs typeface="Times New Roman" panose="02020603050405020304" pitchFamily="18" charset="0"/>
              </a:rPr>
              <a:t>.</a:t>
            </a:r>
            <a:r>
              <a:rPr lang="cs-CZ" sz="3200" dirty="0"/>
              <a:t> </a:t>
            </a:r>
          </a:p>
          <a:p>
            <a:pPr lvl="1">
              <a:lnSpc>
                <a:spcPct val="100000"/>
              </a:lnSpc>
            </a:pPr>
            <a:r>
              <a:rPr lang="de-DE" sz="2500" dirty="0">
                <a:effectLst/>
                <a:latin typeface="Calibri" panose="020F0502020204030204" pitchFamily="34" charset="0"/>
                <a:ea typeface="Calibri" panose="020F0502020204030204" pitchFamily="34" charset="0"/>
                <a:cs typeface="Times New Roman" panose="02020603050405020304" pitchFamily="18" charset="0"/>
              </a:rPr>
              <a:t>Eine bessere Kontosicherheit ist sinnlos, wenn wir Fremde als Freunde hinzufügen</a:t>
            </a:r>
            <a:r>
              <a:rPr lang="cs-CZ" sz="2500" dirty="0"/>
              <a:t>.</a:t>
            </a:r>
          </a:p>
          <a:p>
            <a:pPr>
              <a:lnSpc>
                <a:spcPct val="100000"/>
              </a:lnSpc>
            </a:pPr>
            <a:r>
              <a:rPr lang="de-DE" sz="3800" dirty="0">
                <a:effectLst/>
                <a:latin typeface="Calibri" panose="020F0502020204030204" pitchFamily="34" charset="0"/>
                <a:ea typeface="Calibri" panose="020F0502020204030204" pitchFamily="34" charset="0"/>
                <a:cs typeface="Times New Roman" panose="02020603050405020304" pitchFamily="18" charset="0"/>
              </a:rPr>
              <a:t>Helfen Sie Kindern, einen sicheren Ort zu schaffen, an den sie sich wenden können, wenn es ein Problem gibt.</a:t>
            </a:r>
            <a:endParaRPr lang="cs-CZ" sz="3800" dirty="0"/>
          </a:p>
          <a:p>
            <a:pPr lvl="1">
              <a:lnSpc>
                <a:spcPct val="100000"/>
              </a:lnSpc>
            </a:pPr>
            <a:r>
              <a:rPr lang="de-DE" sz="2600" dirty="0">
                <a:effectLst/>
                <a:latin typeface="Calibri" panose="020F0502020204030204" pitchFamily="34" charset="0"/>
                <a:ea typeface="Calibri" panose="020F0502020204030204" pitchFamily="34" charset="0"/>
                <a:cs typeface="Times New Roman" panose="02020603050405020304" pitchFamily="18" charset="0"/>
              </a:rPr>
              <a:t>Arbeiten Sie am Vertrauen. Kinder müssen wissen, wohin sie sich wenden können, wenn ihnen etwas Schlimmes zustößt.</a:t>
            </a:r>
            <a:endParaRPr lang="cs-CZ" sz="2600" dirty="0"/>
          </a:p>
          <a:p>
            <a:pPr>
              <a:lnSpc>
                <a:spcPct val="100000"/>
              </a:lnSpc>
            </a:pPr>
            <a:r>
              <a:rPr lang="cs-CZ" sz="3800" dirty="0" err="1"/>
              <a:t>Im</a:t>
            </a:r>
            <a:r>
              <a:rPr lang="cs-CZ" sz="3800" dirty="0"/>
              <a:t> Internet </a:t>
            </a:r>
            <a:r>
              <a:rPr lang="cs-CZ" sz="3800" dirty="0" err="1"/>
              <a:t>musst</a:t>
            </a:r>
            <a:r>
              <a:rPr lang="cs-CZ" sz="3800" dirty="0"/>
              <a:t> </a:t>
            </a:r>
            <a:r>
              <a:rPr lang="cs-CZ" sz="3800" dirty="0" err="1"/>
              <a:t>Du</a:t>
            </a:r>
            <a:r>
              <a:rPr lang="cs-CZ" sz="3800" dirty="0"/>
              <a:t> nich </a:t>
            </a:r>
            <a:r>
              <a:rPr lang="cs-CZ" sz="3800" dirty="0" err="1"/>
              <a:t>auf</a:t>
            </a:r>
            <a:r>
              <a:rPr lang="cs-CZ" sz="3800" dirty="0"/>
              <a:t> </a:t>
            </a:r>
            <a:r>
              <a:rPr lang="cs-CZ" sz="3800" dirty="0" err="1"/>
              <a:t>alles</a:t>
            </a:r>
            <a:r>
              <a:rPr lang="cs-CZ" sz="3800" dirty="0"/>
              <a:t> </a:t>
            </a:r>
            <a:r>
              <a:rPr lang="cs-CZ" sz="3800" dirty="0" err="1"/>
              <a:t>antworten</a:t>
            </a:r>
            <a:r>
              <a:rPr lang="cs-CZ" sz="3800" dirty="0"/>
              <a:t>.</a:t>
            </a:r>
          </a:p>
          <a:p>
            <a:pPr lvl="1">
              <a:lnSpc>
                <a:spcPct val="100000"/>
              </a:lnSpc>
            </a:pPr>
            <a:r>
              <a:rPr lang="de-DE" sz="2500" dirty="0">
                <a:effectLst/>
                <a:latin typeface="Calibri" panose="020F0502020204030204" pitchFamily="34" charset="0"/>
                <a:ea typeface="Calibri" panose="020F0502020204030204" pitchFamily="34" charset="0"/>
                <a:cs typeface="Times New Roman" panose="02020603050405020304" pitchFamily="18" charset="0"/>
              </a:rPr>
              <a:t>Es wird oft vergessen, dass Sie ein soziales Netzwerk ausschalten können, wenn Sie die Unterhaltung nicht fortsetzen möchten</a:t>
            </a:r>
            <a:r>
              <a:rPr lang="cs-CZ" sz="2500" dirty="0"/>
              <a:t>.</a:t>
            </a:r>
          </a:p>
          <a:p>
            <a:pPr>
              <a:lnSpc>
                <a:spcPct val="100000"/>
              </a:lnSpc>
            </a:pPr>
            <a:r>
              <a:rPr lang="de-DE" sz="3800" dirty="0">
                <a:effectLst/>
                <a:latin typeface="Calibri" panose="020F0502020204030204" pitchFamily="34" charset="0"/>
                <a:ea typeface="Calibri" panose="020F0502020204030204" pitchFamily="34" charset="0"/>
                <a:cs typeface="Times New Roman" panose="02020603050405020304" pitchFamily="18" charset="0"/>
              </a:rPr>
              <a:t>Bringen Sie den Kindern bei, dass es keine Schande ist, jemanden zu melden oder jemanden zu blockieren, der uns schreibt</a:t>
            </a:r>
            <a:r>
              <a:rPr lang="de-DE" sz="3600" dirty="0">
                <a:effectLst/>
                <a:latin typeface="Calibri" panose="020F0502020204030204" pitchFamily="34" charset="0"/>
                <a:ea typeface="Calibri" panose="020F0502020204030204" pitchFamily="34" charset="0"/>
                <a:cs typeface="Times New Roman" panose="02020603050405020304" pitchFamily="18" charset="0"/>
              </a:rPr>
              <a:t>.</a:t>
            </a:r>
            <a:endParaRPr lang="cs-CZ" sz="3600" dirty="0"/>
          </a:p>
          <a:p>
            <a:pPr lvl="1">
              <a:lnSpc>
                <a:spcPct val="100000"/>
              </a:lnSpc>
            </a:pPr>
            <a:r>
              <a:rPr lang="de-DE" sz="2500" dirty="0">
                <a:effectLst/>
                <a:latin typeface="Calibri" panose="020F0502020204030204" pitchFamily="34" charset="0"/>
                <a:ea typeface="Calibri" panose="020F0502020204030204" pitchFamily="34" charset="0"/>
                <a:cs typeface="Times New Roman" panose="02020603050405020304" pitchFamily="18" charset="0"/>
              </a:rPr>
              <a:t>In der Online-Welt ist es viel einfacher, Menschen zu meiden, mit denen wir nicht in Kontakt sein wollen. Zögern Sie nicht, sie zu blockieren oder zu melden, wenn Ihnen ihr Verhalten nicht gefällt</a:t>
            </a:r>
            <a:r>
              <a:rPr lang="cs-CZ" sz="2500" dirty="0"/>
              <a:t>. </a:t>
            </a:r>
          </a:p>
        </p:txBody>
      </p:sp>
    </p:spTree>
    <p:extLst>
      <p:ext uri="{BB962C8B-B14F-4D97-AF65-F5344CB8AC3E}">
        <p14:creationId xmlns:p14="http://schemas.microsoft.com/office/powerpoint/2010/main" val="277373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06356852-D1C5-4113-9218-02110E493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8A637908-9286-474C-A109-3D0A782C36E4}"/>
              </a:ext>
            </a:extLst>
          </p:cNvPr>
          <p:cNvSpPr>
            <a:spLocks noGrp="1"/>
          </p:cNvSpPr>
          <p:nvPr>
            <p:ph type="title"/>
          </p:nvPr>
        </p:nvSpPr>
        <p:spPr>
          <a:xfrm>
            <a:off x="838199" y="2784693"/>
            <a:ext cx="10515600" cy="1325563"/>
          </a:xfrm>
        </p:spPr>
        <p:txBody>
          <a:bodyPr>
            <a:normAutofit/>
          </a:bodyPr>
          <a:lstStyle/>
          <a:p>
            <a:pPr algn="ctr"/>
            <a:r>
              <a:rPr lang="cs-CZ" sz="8800" b="1" dirty="0" err="1"/>
              <a:t>Spiele</a:t>
            </a:r>
            <a:endParaRPr lang="cs-CZ" sz="8800" b="1" dirty="0"/>
          </a:p>
        </p:txBody>
      </p:sp>
    </p:spTree>
    <p:extLst>
      <p:ext uri="{BB962C8B-B14F-4D97-AF65-F5344CB8AC3E}">
        <p14:creationId xmlns:p14="http://schemas.microsoft.com/office/powerpoint/2010/main" val="278598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53306448-1487-40D2-B9EC-DFFFE4716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Vorteile und Anreize zum Spielen</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p:cNvSpPr>
            <a:spLocks noGrp="1"/>
          </p:cNvSpPr>
          <p:nvPr>
            <p:ph sz="half" idx="1"/>
          </p:nvPr>
        </p:nvSpPr>
        <p:spPr>
          <a:xfrm>
            <a:off x="989814" y="1442302"/>
            <a:ext cx="5029986" cy="4734662"/>
          </a:xfrm>
        </p:spPr>
        <p:txBody>
          <a:bodyPr>
            <a:noAutofit/>
          </a:bodyPr>
          <a:lstStyle/>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Spaß, Vergnügen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Entspannung (Dampf ablassen)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Entspannung</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"eine bessere Welt"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Raum zur Realisierung Ihrer Wünsche und Bedürfnisse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Erleben eines Gefühls von Erfüllung, Erfolg, Akzeptanz</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leichter zum Erfolg zu kommen als im realen Leben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obsah 3"/>
          <p:cNvSpPr>
            <a:spLocks noGrp="1"/>
          </p:cNvSpPr>
          <p:nvPr>
            <p:ph sz="half" idx="2"/>
          </p:nvPr>
        </p:nvSpPr>
        <p:spPr/>
        <p:txBody>
          <a:bodyPr>
            <a:normAutofit lnSpcReduction="10000"/>
          </a:bodyPr>
          <a:lstStyle/>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Vergessen der Alltagssorgen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aus der täglichen Routine heraustreten und etwas anderes erleben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Aktivitäten aller Art durchführen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Beitrag zur Identitätsbildung, zur sozialen Interaktion, zum sozialen Status (Gemeinschaft)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Entwicklung verschiedener Fähigkeiten (Geduld, Beobachtung, strategisches Denken, finanzielle Kompetenz)</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331830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4">
            <a:extLst>
              <a:ext uri="{FF2B5EF4-FFF2-40B4-BE49-F238E27FC236}">
                <a16:creationId xmlns:a16="http://schemas.microsoft.com/office/drawing/2014/main" id="{6C34E5F5-7459-40E9-9BF3-B052A8D41B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200" y="603682"/>
            <a:ext cx="10515600" cy="1087006"/>
          </a:xfrm>
        </p:spPr>
        <p:txBody>
          <a:bodyPr/>
          <a:lstStyle/>
          <a:p>
            <a:pPr algn="ctr"/>
            <a:r>
              <a:rPr lang="cs-CZ" b="1" dirty="0"/>
              <a:t>PEGI</a:t>
            </a:r>
          </a:p>
        </p:txBody>
      </p:sp>
      <p:sp>
        <p:nvSpPr>
          <p:cNvPr id="6" name="Zástupný symbol pro obsah 5"/>
          <p:cNvSpPr>
            <a:spLocks noGrp="1"/>
          </p:cNvSpPr>
          <p:nvPr>
            <p:ph idx="1"/>
          </p:nvPr>
        </p:nvSpPr>
        <p:spPr/>
        <p:txBody>
          <a:bodyPr/>
          <a:lstStyle/>
          <a:p>
            <a:pPr marL="0" indent="0">
              <a:buNone/>
            </a:pPr>
            <a:r>
              <a:rPr lang="cs-CZ" dirty="0"/>
              <a:t> </a:t>
            </a:r>
          </a:p>
        </p:txBody>
      </p:sp>
      <p:sp>
        <p:nvSpPr>
          <p:cNvPr id="4" name="Zástupný symbol pro obsah 3"/>
          <p:cNvSpPr>
            <a:spLocks noGrp="1"/>
          </p:cNvSpPr>
          <p:nvPr>
            <p:ph sz="half" idx="4294967295"/>
          </p:nvPr>
        </p:nvSpPr>
        <p:spPr>
          <a:xfrm>
            <a:off x="7010400" y="1825625"/>
            <a:ext cx="5181600" cy="4351338"/>
          </a:xfrm>
        </p:spPr>
        <p:txBody>
          <a:bodyPr/>
          <a:lstStyle/>
          <a:p>
            <a:pPr marL="0" indent="0">
              <a:buNone/>
            </a:pPr>
            <a:r>
              <a:rPr lang="cs-CZ" dirty="0"/>
              <a:t> </a:t>
            </a:r>
          </a:p>
        </p:txBody>
      </p:sp>
      <p:pic>
        <p:nvPicPr>
          <p:cNvPr id="7170" name="Picture 2" descr="Image result for peg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285" y="2802011"/>
            <a:ext cx="8716064" cy="298452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EC342839-6DDA-4DFC-98CE-7F709765095A}"/>
              </a:ext>
            </a:extLst>
          </p:cNvPr>
          <p:cNvSpPr txBox="1"/>
          <p:nvPr/>
        </p:nvSpPr>
        <p:spPr>
          <a:xfrm>
            <a:off x="838200" y="1601682"/>
            <a:ext cx="10306235" cy="1200329"/>
          </a:xfrm>
          <a:prstGeom prst="rect">
            <a:avLst/>
          </a:prstGeom>
          <a:noFill/>
        </p:spPr>
        <p:txBody>
          <a:bodyPr wrap="square" rtlCol="0">
            <a:spAutoFit/>
          </a:bodyPr>
          <a:lstStyle/>
          <a:p>
            <a:r>
              <a:rPr lang="de-DE" sz="1800" dirty="0">
                <a:effectLst/>
                <a:latin typeface="Calibri" panose="020F0502020204030204" pitchFamily="34" charset="0"/>
                <a:ea typeface="Calibri" panose="020F0502020204030204" pitchFamily="34" charset="0"/>
                <a:cs typeface="Times New Roman" panose="02020603050405020304" pitchFamily="18" charset="0"/>
              </a:rPr>
              <a:t>ist ein europäisches Bewertungssystem für Computerspiele, das eingerichtet wurde, um Verbraucher über den Inhalt eines Spiels zu informieren und so eine bessere Auswahl zu ermöglichen. PEGI-Einstufungen werden als Aufkleber auf der Spielverpackung angezeigt. Die Zahlen geben das empfohlene Alter an und die schwarzen Kästen weisen auf bestimmte schädliche Inhalte hin.</a:t>
            </a:r>
            <a:endParaRPr lang="cs-CZ" dirty="0"/>
          </a:p>
        </p:txBody>
      </p:sp>
    </p:spTree>
    <p:extLst>
      <p:ext uri="{BB962C8B-B14F-4D97-AF65-F5344CB8AC3E}">
        <p14:creationId xmlns:p14="http://schemas.microsoft.com/office/powerpoint/2010/main" val="3564515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2A05D18B-95FE-4F42-8266-AB54573CE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199" y="611900"/>
            <a:ext cx="10515600" cy="1325563"/>
          </a:xfrm>
        </p:spPr>
        <p:txBody>
          <a:bodyPr/>
          <a:lstStyle/>
          <a:p>
            <a:pPr algn="ctr"/>
            <a:r>
              <a:rPr lang="cs-CZ" b="1" dirty="0" err="1"/>
              <a:t>Roblox</a:t>
            </a:r>
            <a:r>
              <a:rPr lang="cs-CZ" b="1" dirty="0"/>
              <a:t> (PEGI 7)</a:t>
            </a:r>
          </a:p>
        </p:txBody>
      </p:sp>
      <p:sp>
        <p:nvSpPr>
          <p:cNvPr id="4" name="Zástupný symbol pro obsah 3"/>
          <p:cNvSpPr>
            <a:spLocks noGrp="1"/>
          </p:cNvSpPr>
          <p:nvPr>
            <p:ph sz="half" idx="2"/>
          </p:nvPr>
        </p:nvSpPr>
        <p:spPr>
          <a:xfrm>
            <a:off x="838200" y="2055813"/>
            <a:ext cx="4099560" cy="3810432"/>
          </a:xfrm>
        </p:spPr>
        <p:txBody>
          <a:bodyPr/>
          <a:lstStyle/>
          <a:p>
            <a:r>
              <a:rPr lang="cs-CZ" sz="2800" b="1" i="0" kern="1200" dirty="0" err="1">
                <a:solidFill>
                  <a:schemeClr val="tx1"/>
                </a:solidFill>
                <a:effectLst/>
                <a:latin typeface="+mn-lt"/>
                <a:ea typeface="+mn-ea"/>
                <a:cs typeface="+mn-cs"/>
              </a:rPr>
              <a:t>Roblox</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dirty="0">
                <a:effectLst/>
                <a:latin typeface="Calibri" panose="020F0502020204030204" pitchFamily="34" charset="0"/>
                <a:ea typeface="Calibri" panose="020F0502020204030204" pitchFamily="34" charset="0"/>
                <a:cs typeface="Times New Roman" panose="02020603050405020304" pitchFamily="18" charset="0"/>
              </a:rPr>
              <a:t>ist eine Multiplayer-Free-</a:t>
            </a:r>
            <a:r>
              <a:rPr lang="de-DE" dirty="0" err="1">
                <a:effectLst/>
                <a:latin typeface="Calibri" panose="020F0502020204030204" pitchFamily="34" charset="0"/>
                <a:ea typeface="Calibri" panose="020F0502020204030204" pitchFamily="34" charset="0"/>
                <a:cs typeface="Times New Roman" panose="02020603050405020304" pitchFamily="18" charset="0"/>
              </a:rPr>
              <a:t>to</a:t>
            </a:r>
            <a:r>
              <a:rPr lang="de-DE" dirty="0">
                <a:effectLst/>
                <a:latin typeface="Calibri" panose="020F0502020204030204" pitchFamily="34" charset="0"/>
                <a:ea typeface="Calibri" panose="020F0502020204030204" pitchFamily="34" charset="0"/>
                <a:cs typeface="Times New Roman" panose="02020603050405020304" pitchFamily="18" charset="0"/>
              </a:rPr>
              <a:t>-Play-Online-Plattform, die es Spielern ermöglicht, ihre eigenen Spiele zu entwerfen (nur PC), sie mit anderen zu teilen und zu spielen</a:t>
            </a:r>
            <a:r>
              <a:rPr lang="cs-CZ" b="0" i="0" kern="1200" dirty="0">
                <a:solidFill>
                  <a:schemeClr val="tx1"/>
                </a:solidFill>
                <a:effectLst/>
                <a:latin typeface="+mn-lt"/>
                <a:ea typeface="+mn-ea"/>
                <a:cs typeface="+mn-cs"/>
              </a:rPr>
              <a:t>.</a:t>
            </a:r>
          </a:p>
          <a:p>
            <a:endParaRPr lang="cs-CZ" dirty="0"/>
          </a:p>
        </p:txBody>
      </p:sp>
      <p:pic>
        <p:nvPicPr>
          <p:cNvPr id="1026" name="Picture 2" descr="Roblox – vše o hře, kterou hrají miliony hráčů | PlayArena.c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5956" y="1937463"/>
            <a:ext cx="5919648" cy="302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4">
            <a:extLst>
              <a:ext uri="{FF2B5EF4-FFF2-40B4-BE49-F238E27FC236}">
                <a16:creationId xmlns:a16="http://schemas.microsoft.com/office/drawing/2014/main" id="{FCDFD7E7-A502-4E03-A7AD-FD2314B713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p:txBody>
          <a:bodyPr/>
          <a:lstStyle/>
          <a:p>
            <a:pPr algn="ctr"/>
            <a:r>
              <a:rPr lang="cs-CZ" b="1" dirty="0" err="1"/>
              <a:t>Minecraft</a:t>
            </a:r>
            <a:r>
              <a:rPr lang="cs-CZ" b="1" dirty="0"/>
              <a:t> (PEGI 7)</a:t>
            </a:r>
          </a:p>
        </p:txBody>
      </p:sp>
      <p:sp>
        <p:nvSpPr>
          <p:cNvPr id="3" name="Zástupný symbol pro obsah 2"/>
          <p:cNvSpPr>
            <a:spLocks noGrp="1"/>
          </p:cNvSpPr>
          <p:nvPr>
            <p:ph sz="half" idx="1"/>
          </p:nvPr>
        </p:nvSpPr>
        <p:spPr>
          <a:xfrm>
            <a:off x="838200" y="1690687"/>
            <a:ext cx="5181600" cy="4486275"/>
          </a:xfrm>
        </p:spPr>
        <p:txBody>
          <a:bodyPr>
            <a:normAutofit/>
          </a:bodyPr>
          <a:lstStyle/>
          <a:p>
            <a:pPr algn="l">
              <a:lnSpc>
                <a:spcPct val="110000"/>
              </a:lnSpc>
            </a:pPr>
            <a:r>
              <a:rPr lang="de-DE" sz="2000" dirty="0">
                <a:effectLst/>
                <a:latin typeface="Calibri" panose="020F0502020204030204" pitchFamily="34" charset="0"/>
                <a:ea typeface="Calibri" panose="020F0502020204030204" pitchFamily="34" charset="0"/>
                <a:cs typeface="Times New Roman" panose="02020603050405020304" pitchFamily="18" charset="0"/>
              </a:rPr>
              <a:t>Das Spiel erlaubt es dem Spieler, praktisch alles in einer offenen Umgebung zu erschaffen. In der Tat besteht die Welt von Minecraft aus verschiedenen Materialien wie Sand, Stein, Gold und mehr, die abgebaut und zu verschiedenen Werkzeugen verarbeitet werden können. So können die Spieler Behausungen bauen, Pflanzen anbauen, Tiere züchten, Mineralien abbauen, Handel treiben und technische Geräte herstellen</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p>
        </p:txBody>
      </p:sp>
      <p:sp>
        <p:nvSpPr>
          <p:cNvPr id="4" name="Zástupný symbol pro obsah 3"/>
          <p:cNvSpPr>
            <a:spLocks noGrp="1"/>
          </p:cNvSpPr>
          <p:nvPr>
            <p:ph sz="half" idx="2"/>
          </p:nvPr>
        </p:nvSpPr>
        <p:spPr/>
        <p:txBody>
          <a:bodyPr>
            <a:normAutofit/>
          </a:bodyPr>
          <a:lstStyle/>
          <a:p>
            <a:pPr marL="0" indent="0">
              <a:buNone/>
            </a:pPr>
            <a:r>
              <a:rPr lang="cs-CZ" dirty="0"/>
              <a:t> </a:t>
            </a:r>
          </a:p>
        </p:txBody>
      </p:sp>
      <p:pic>
        <p:nvPicPr>
          <p:cNvPr id="2052" name="Picture 4" descr="Minecraft castle ideas: how to build a castle in Minecraft using blueprints  | PCGames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2594" y="2684327"/>
            <a:ext cx="3271718" cy="18394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5 best Minecraft houses to build in January 2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2594" y="843478"/>
            <a:ext cx="3271718" cy="18362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world in Minecraft: how to build your version of the real world in  Minecra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2593" y="4523760"/>
            <a:ext cx="3271719" cy="171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05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CDBE9B8B-7518-435E-8654-877709623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p:txBody>
          <a:bodyPr/>
          <a:lstStyle/>
          <a:p>
            <a:pPr algn="ctr"/>
            <a:r>
              <a:rPr lang="cs-CZ" b="1" dirty="0" err="1"/>
              <a:t>Fortnite</a:t>
            </a:r>
            <a:r>
              <a:rPr lang="cs-CZ" b="1" dirty="0"/>
              <a:t> (PEGI 12)</a:t>
            </a:r>
          </a:p>
        </p:txBody>
      </p:sp>
      <p:sp>
        <p:nvSpPr>
          <p:cNvPr id="3" name="Zástupný symbol pro obsah 2"/>
          <p:cNvSpPr>
            <a:spLocks noGrp="1"/>
          </p:cNvSpPr>
          <p:nvPr>
            <p:ph idx="1"/>
          </p:nvPr>
        </p:nvSpPr>
        <p:spPr>
          <a:xfrm>
            <a:off x="838199" y="1690688"/>
            <a:ext cx="4691231" cy="4486275"/>
          </a:xfrm>
        </p:spPr>
        <p:txBody>
          <a:bodyPr>
            <a:normAutofit/>
          </a:bodyPr>
          <a:lstStyle/>
          <a:p>
            <a:r>
              <a:rPr lang="de-DE" sz="2000" dirty="0" err="1">
                <a:effectLst/>
                <a:latin typeface="Calibri" panose="020F0502020204030204" pitchFamily="34" charset="0"/>
                <a:ea typeface="Calibri" panose="020F0502020204030204" pitchFamily="34" charset="0"/>
                <a:cs typeface="Times New Roman" panose="02020603050405020304" pitchFamily="18" charset="0"/>
              </a:rPr>
              <a:t>Fortnite</a:t>
            </a:r>
            <a:r>
              <a:rPr lang="de-DE" sz="2000" dirty="0">
                <a:effectLst/>
                <a:latin typeface="Calibri" panose="020F0502020204030204" pitchFamily="34" charset="0"/>
                <a:ea typeface="Calibri" panose="020F0502020204030204" pitchFamily="34" charset="0"/>
                <a:cs typeface="Times New Roman" panose="02020603050405020304" pitchFamily="18" charset="0"/>
              </a:rPr>
              <a:t> ist ein Free-</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to</a:t>
            </a:r>
            <a:r>
              <a:rPr lang="de-DE" sz="2000" dirty="0">
                <a:effectLst/>
                <a:latin typeface="Calibri" panose="020F0502020204030204" pitchFamily="34" charset="0"/>
                <a:ea typeface="Calibri" panose="020F0502020204030204" pitchFamily="34" charset="0"/>
                <a:cs typeface="Times New Roman" panose="02020603050405020304" pitchFamily="18" charset="0"/>
              </a:rPr>
              <a:t>-Play-PvP-Spiel für 100 Spieler, das Elemente des Überlebens und des Aufbaus vermischt. Der letzte Spieler, der von allen 100 Spielern bleibt, gewinnt. Sie können das Spiel entweder alleine spielen oder sich Teams von Spielern anschließen.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2400" b="1" dirty="0">
                <a:effectLst/>
                <a:latin typeface="Calibri" panose="020F0502020204030204" pitchFamily="34" charset="0"/>
                <a:ea typeface="Calibri" panose="020F0502020204030204" pitchFamily="34" charset="0"/>
                <a:cs typeface="Times New Roman" panose="02020603050405020304" pitchFamily="18" charset="0"/>
              </a:rPr>
              <a:t>Spiele mit einem ähnlichen Spielsystem</a:t>
            </a:r>
            <a:r>
              <a:rPr lang="cs-CZ" sz="2400" b="1" dirty="0"/>
              <a:t>: </a:t>
            </a:r>
          </a:p>
          <a:p>
            <a:r>
              <a:rPr lang="cs-CZ" sz="2400" dirty="0"/>
              <a:t>Apex </a:t>
            </a:r>
            <a:r>
              <a:rPr lang="cs-CZ" sz="2400" dirty="0" err="1"/>
              <a:t>legends</a:t>
            </a:r>
            <a:r>
              <a:rPr lang="cs-CZ" sz="2400" dirty="0"/>
              <a:t> (PEGI 16)</a:t>
            </a:r>
          </a:p>
          <a:p>
            <a:r>
              <a:rPr lang="cs-CZ" sz="2400" dirty="0"/>
              <a:t>Call </a:t>
            </a:r>
            <a:r>
              <a:rPr lang="cs-CZ" sz="2400" dirty="0" err="1"/>
              <a:t>of</a:t>
            </a:r>
            <a:r>
              <a:rPr lang="cs-CZ" sz="2400" dirty="0"/>
              <a:t> Duty: </a:t>
            </a:r>
            <a:r>
              <a:rPr lang="cs-CZ" sz="2400" dirty="0" err="1"/>
              <a:t>Warzone</a:t>
            </a:r>
            <a:r>
              <a:rPr lang="cs-CZ" sz="2400" dirty="0"/>
              <a:t> (PEGI 18) </a:t>
            </a:r>
          </a:p>
        </p:txBody>
      </p:sp>
      <p:pic>
        <p:nvPicPr>
          <p:cNvPr id="3074" name="Picture 2" descr="Fortnite tipy, které vás dovedou k úspěšnému vítězstv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125" y="3790700"/>
            <a:ext cx="3838543" cy="2559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cod warzone">
            <a:extLst>
              <a:ext uri="{FF2B5EF4-FFF2-40B4-BE49-F238E27FC236}">
                <a16:creationId xmlns:a16="http://schemas.microsoft.com/office/drawing/2014/main" id="{1C19D178-E12D-4B2F-9A38-E29DF1C3C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1842" y="508272"/>
            <a:ext cx="3628964" cy="20412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apex legends">
            <a:extLst>
              <a:ext uri="{FF2B5EF4-FFF2-40B4-BE49-F238E27FC236}">
                <a16:creationId xmlns:a16="http://schemas.microsoft.com/office/drawing/2014/main" id="{5106925C-22A1-481E-A901-6FAC797E6A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8875" y="2549564"/>
            <a:ext cx="3628962" cy="2041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31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81244691-D13A-4508-B815-3BB7914F2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1C6423B7-5B28-4E63-8BB1-00FC622DB79A}"/>
              </a:ext>
            </a:extLst>
          </p:cNvPr>
          <p:cNvSpPr>
            <a:spLocks noGrp="1"/>
          </p:cNvSpPr>
          <p:nvPr>
            <p:ph type="title"/>
          </p:nvPr>
        </p:nvSpPr>
        <p:spPr>
          <a:xfrm>
            <a:off x="838200" y="587829"/>
            <a:ext cx="10515600" cy="1102859"/>
          </a:xfrm>
        </p:spPr>
        <p:txBody>
          <a:bodyPr>
            <a:normAutofit/>
          </a:bodyPr>
          <a:lstStyle/>
          <a:p>
            <a:pPr algn="ctr">
              <a:lnSpc>
                <a:spcPct val="107000"/>
              </a:lnSpc>
              <a:spcAft>
                <a:spcPts val="800"/>
              </a:spcAft>
            </a:pPr>
            <a:r>
              <a:rPr lang="cs-CZ" b="1" dirty="0" err="1">
                <a:effectLst/>
                <a:latin typeface="Calibri" panose="020F0502020204030204" pitchFamily="34" charset="0"/>
                <a:ea typeface="Calibri" panose="020F0502020204030204" pitchFamily="34" charset="0"/>
                <a:cs typeface="Times New Roman" panose="02020603050405020304" pitchFamily="18" charset="0"/>
              </a:rPr>
              <a:t>Inhalt</a:t>
            </a:r>
            <a:r>
              <a:rPr lang="cs-CZ" b="1" dirty="0">
                <a:effectLst/>
                <a:latin typeface="Calibri" panose="020F0502020204030204" pitchFamily="34" charset="0"/>
                <a:ea typeface="Calibri" panose="020F0502020204030204" pitchFamily="34" charset="0"/>
                <a:cs typeface="Times New Roman" panose="02020603050405020304" pitchFamily="18" charset="0"/>
              </a:rPr>
              <a:t> der </a:t>
            </a:r>
            <a:r>
              <a:rPr lang="cs-CZ" b="1" dirty="0" err="1">
                <a:effectLst/>
                <a:latin typeface="Calibri" panose="020F0502020204030204" pitchFamily="34" charset="0"/>
                <a:ea typeface="Calibri" panose="020F0502020204030204" pitchFamily="34" charset="0"/>
                <a:cs typeface="Times New Roman" panose="02020603050405020304" pitchFamily="18" charset="0"/>
              </a:rPr>
              <a:t>Präsentation</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5F89DE03-1095-41B1-9744-A5E4AF3DFDFD}"/>
              </a:ext>
            </a:extLst>
          </p:cNvPr>
          <p:cNvSpPr>
            <a:spLocks noGrp="1"/>
          </p:cNvSpPr>
          <p:nvPr>
            <p:ph idx="1"/>
          </p:nvPr>
        </p:nvSpPr>
        <p:spPr/>
        <p:txBody>
          <a:bodyPr>
            <a:normAutofit/>
          </a:bodyPr>
          <a:lstStyle/>
          <a:p>
            <a:pPr marL="742950" lvl="1" indent="-285750">
              <a:lnSpc>
                <a:spcPct val="107000"/>
              </a:lnSpc>
              <a:spcAft>
                <a:spcPts val="800"/>
              </a:spcAft>
              <a:buFont typeface="Arial" panose="020B0604020202020204" pitchFamily="34" charset="0"/>
              <a:buChar char="•"/>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Theorie der digitalen Einheimischen und Immigranten</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Diagramme zur Nutzung der Bildschirme bei Schülern</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Soziale Netzwerke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Spiele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Spielsucht und Internetabhängigkeit</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800" dirty="0">
                <a:effectLst/>
                <a:latin typeface="Calibri" panose="020F0502020204030204" pitchFamily="34" charset="0"/>
                <a:ea typeface="Calibri" panose="020F0502020204030204" pitchFamily="34" charset="0"/>
                <a:cs typeface="Times New Roman" panose="02020603050405020304" pitchFamily="18" charset="0"/>
              </a:rPr>
              <a:t>Netiquette</a:t>
            </a:r>
            <a:endParaRPr lang="cs-CZ"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288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obsah 4">
            <a:extLst>
              <a:ext uri="{FF2B5EF4-FFF2-40B4-BE49-F238E27FC236}">
                <a16:creationId xmlns:a16="http://schemas.microsoft.com/office/drawing/2014/main" id="{768BC7EB-108B-4A97-82F9-7795C0C50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3" name="Nadpis 2"/>
          <p:cNvSpPr>
            <a:spLocks noGrp="1"/>
          </p:cNvSpPr>
          <p:nvPr>
            <p:ph type="title"/>
          </p:nvPr>
        </p:nvSpPr>
        <p:spPr/>
        <p:txBody>
          <a:bodyPr/>
          <a:lstStyle/>
          <a:p>
            <a:pPr algn="ctr"/>
            <a:r>
              <a:rPr lang="cs-CZ" b="1" dirty="0" err="1"/>
              <a:t>Counter</a:t>
            </a:r>
            <a:r>
              <a:rPr lang="cs-CZ" b="1" dirty="0"/>
              <a:t>-Strike (PEGI 18)</a:t>
            </a:r>
          </a:p>
        </p:txBody>
      </p:sp>
      <p:sp>
        <p:nvSpPr>
          <p:cNvPr id="7" name="Zástupný obsah 6">
            <a:extLst>
              <a:ext uri="{FF2B5EF4-FFF2-40B4-BE49-F238E27FC236}">
                <a16:creationId xmlns:a16="http://schemas.microsoft.com/office/drawing/2014/main" id="{9B714944-CDD7-4F8F-B2BB-6D6538FD53CF}"/>
              </a:ext>
            </a:extLst>
          </p:cNvPr>
          <p:cNvSpPr>
            <a:spLocks noGrp="1"/>
          </p:cNvSpPr>
          <p:nvPr>
            <p:ph sz="half" idx="1"/>
          </p:nvPr>
        </p:nvSpPr>
        <p:spPr/>
        <p:txBody>
          <a:bodyPr>
            <a:normAutofit/>
          </a:bodyPr>
          <a:lstStyle/>
          <a:p>
            <a:r>
              <a:rPr lang="de-DE" sz="2400" dirty="0">
                <a:effectLst/>
                <a:latin typeface="Calibri" panose="020F0502020204030204" pitchFamily="34" charset="0"/>
                <a:ea typeface="Calibri" panose="020F0502020204030204" pitchFamily="34" charset="0"/>
                <a:cs typeface="Times New Roman" panose="02020603050405020304" pitchFamily="18" charset="0"/>
              </a:rPr>
              <a:t>Counter-Strike ist ein typisches Online-Multiplayer-Shooter-Spiel. Es hat ein paar verschiedene Karten, aber meistens kämpfen zwei Teams (Terroristen und Spionageabwehr) mit unterschiedlichen Missionen gegeneinander.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400" dirty="0">
                <a:effectLst/>
                <a:latin typeface="Calibri" panose="020F0502020204030204" pitchFamily="34" charset="0"/>
                <a:ea typeface="Calibri" panose="020F0502020204030204" pitchFamily="34" charset="0"/>
                <a:cs typeface="Times New Roman" panose="02020603050405020304" pitchFamily="18" charset="0"/>
              </a:rPr>
              <a:t>E</a:t>
            </a:r>
            <a:r>
              <a:rPr lang="de-DE" sz="2400" dirty="0">
                <a:effectLst/>
                <a:latin typeface="Calibri" panose="020F0502020204030204" pitchFamily="34" charset="0"/>
                <a:ea typeface="Calibri" panose="020F0502020204030204" pitchFamily="34" charset="0"/>
                <a:cs typeface="Times New Roman" panose="02020603050405020304" pitchFamily="18" charset="0"/>
              </a:rPr>
              <a:t>in ähnliches Spielsystem</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dirty="0" err="1">
                <a:effectLst/>
                <a:latin typeface="Calibri" panose="020F0502020204030204" pitchFamily="34" charset="0"/>
                <a:ea typeface="Calibri" panose="020F0502020204030204" pitchFamily="34" charset="0"/>
                <a:cs typeface="Times New Roman" panose="02020603050405020304" pitchFamily="18" charset="0"/>
              </a:rPr>
              <a:t>hat</a:t>
            </a:r>
            <a:r>
              <a:rPr lang="cs-CZ"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Valorant</a:t>
            </a:r>
            <a:r>
              <a:rPr lang="de-DE" sz="2400" dirty="0">
                <a:effectLst/>
                <a:latin typeface="Calibri" panose="020F0502020204030204" pitchFamily="34" charset="0"/>
                <a:ea typeface="Calibri" panose="020F0502020204030204" pitchFamily="34" charset="0"/>
                <a:cs typeface="Times New Roman" panose="02020603050405020304" pitchFamily="18" charset="0"/>
              </a:rPr>
              <a:t> (PEGI 16), hat aber stilisierte Grafiken und die Charaktere haben spezielle Fähigkeiten.</a:t>
            </a:r>
            <a:endParaRPr lang="cs-CZ" sz="2400" dirty="0"/>
          </a:p>
        </p:txBody>
      </p:sp>
      <p:sp>
        <p:nvSpPr>
          <p:cNvPr id="8" name="Zástupný obsah 7">
            <a:extLst>
              <a:ext uri="{FF2B5EF4-FFF2-40B4-BE49-F238E27FC236}">
                <a16:creationId xmlns:a16="http://schemas.microsoft.com/office/drawing/2014/main" id="{7AC9E832-FDDA-41F4-8E51-DF0E5B934018}"/>
              </a:ext>
            </a:extLst>
          </p:cNvPr>
          <p:cNvSpPr>
            <a:spLocks noGrp="1"/>
          </p:cNvSpPr>
          <p:nvPr>
            <p:ph sz="half" idx="2"/>
          </p:nvPr>
        </p:nvSpPr>
        <p:spPr/>
        <p:txBody>
          <a:bodyPr>
            <a:normAutofit/>
          </a:bodyPr>
          <a:lstStyle/>
          <a:p>
            <a:pPr marL="0" indent="0">
              <a:buNone/>
            </a:pPr>
            <a:r>
              <a:rPr lang="cs-CZ" dirty="0"/>
              <a:t> </a:t>
            </a:r>
          </a:p>
        </p:txBody>
      </p:sp>
      <p:pic>
        <p:nvPicPr>
          <p:cNvPr id="5122" name="Picture 2" descr="CS:GO znovu trápí chyba s odpojováním hráčů. Vyzkoušejte neoficiální řešení  | Svět hardw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7016" y="1410549"/>
            <a:ext cx="4296784" cy="24169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result for valorant">
            <a:extLst>
              <a:ext uri="{FF2B5EF4-FFF2-40B4-BE49-F238E27FC236}">
                <a16:creationId xmlns:a16="http://schemas.microsoft.com/office/drawing/2014/main" id="{564CF0B3-BA38-41F3-9533-A7A4877642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7016" y="3894959"/>
            <a:ext cx="4296784" cy="2416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41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8F1A7D43-9258-4E0E-86CB-CF7ADDE2C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p:txBody>
          <a:bodyPr/>
          <a:lstStyle/>
          <a:p>
            <a:pPr algn="ctr"/>
            <a:r>
              <a:rPr lang="cs-CZ" b="1" dirty="0" err="1"/>
              <a:t>League</a:t>
            </a:r>
            <a:r>
              <a:rPr lang="cs-CZ" b="1" dirty="0"/>
              <a:t> </a:t>
            </a:r>
            <a:r>
              <a:rPr lang="cs-CZ" b="1" dirty="0" err="1"/>
              <a:t>of</a:t>
            </a:r>
            <a:r>
              <a:rPr lang="cs-CZ" b="1" dirty="0"/>
              <a:t> </a:t>
            </a:r>
            <a:r>
              <a:rPr lang="cs-CZ" b="1" dirty="0" err="1"/>
              <a:t>Legends</a:t>
            </a:r>
            <a:r>
              <a:rPr lang="cs-CZ" b="1" dirty="0"/>
              <a:t> (PEGI 12)</a:t>
            </a:r>
          </a:p>
        </p:txBody>
      </p:sp>
      <p:sp>
        <p:nvSpPr>
          <p:cNvPr id="3" name="Zástupný symbol pro obsah 2"/>
          <p:cNvSpPr>
            <a:spLocks noGrp="1"/>
          </p:cNvSpPr>
          <p:nvPr>
            <p:ph idx="1"/>
          </p:nvPr>
        </p:nvSpPr>
        <p:spPr>
          <a:xfrm>
            <a:off x="838200" y="1825625"/>
            <a:ext cx="4831080" cy="4351338"/>
          </a:xfrm>
        </p:spPr>
        <p:txBody>
          <a:bodyPr>
            <a:normAutofit/>
          </a:bodyPr>
          <a:lstStyle/>
          <a:p>
            <a:pPr marL="228600">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In League </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of</a:t>
            </a:r>
            <a:r>
              <a:rPr lang="de-DE" sz="2000" dirty="0">
                <a:effectLst/>
                <a:latin typeface="Calibri" panose="020F0502020204030204" pitchFamily="34" charset="0"/>
                <a:ea typeface="Calibri" panose="020F0502020204030204" pitchFamily="34" charset="0"/>
                <a:cs typeface="Times New Roman" panose="02020603050405020304" pitchFamily="18" charset="0"/>
              </a:rPr>
              <a:t> Legends agiert der Spieler als Beschwörer, der einen einzelnen Champion mit einzigartigen Fähigkeiten steuert und zusammen mit seinem Team gegen das gegnerische Team auf einer Karte kämpft. Das Ziel des Spiels besteht normalerweise darin, den gegnerischen Nexus, eine Struktur, die sich am anderen Ende der Karte in der Nähe der Basis des anderen Teams befindet, zu zerstören.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descr="League of Legends gameplay one for all mordekaiser 2020-04-4 | League of  legends, Enemy, Lege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2303875"/>
            <a:ext cx="5313791" cy="298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886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8F1A7D43-9258-4E0E-86CB-CF7ADDE2C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3" name="Zástupný symbol pro obsah 2"/>
          <p:cNvSpPr>
            <a:spLocks noGrp="1"/>
          </p:cNvSpPr>
          <p:nvPr>
            <p:ph idx="1"/>
          </p:nvPr>
        </p:nvSpPr>
        <p:spPr>
          <a:xfrm>
            <a:off x="838200" y="699247"/>
            <a:ext cx="4831080" cy="5477716"/>
          </a:xfrm>
        </p:spPr>
        <p:txBody>
          <a:bodyPr>
            <a:normAutofit lnSpcReduction="10000"/>
          </a:bodyPr>
          <a:lstStyle/>
          <a:p>
            <a:r>
              <a:rPr lang="cs-CZ" dirty="0" err="1"/>
              <a:t>Rocket</a:t>
            </a:r>
            <a:r>
              <a:rPr lang="cs-CZ" dirty="0"/>
              <a:t> </a:t>
            </a:r>
            <a:r>
              <a:rPr lang="cs-CZ" dirty="0" err="1"/>
              <a:t>League</a:t>
            </a:r>
            <a:r>
              <a:rPr lang="cs-CZ" dirty="0"/>
              <a:t> (PEGI 3)</a:t>
            </a:r>
          </a:p>
          <a:p>
            <a:pPr lvl="1"/>
            <a:r>
              <a:rPr lang="cs-CZ" dirty="0" err="1"/>
              <a:t>Fu</a:t>
            </a:r>
            <a:r>
              <a:rPr lang="de-DE" dirty="0" err="1"/>
              <a:t>ßball</a:t>
            </a:r>
            <a:r>
              <a:rPr lang="de-DE" dirty="0"/>
              <a:t> mit Autos</a:t>
            </a:r>
            <a:endParaRPr lang="cs-CZ" dirty="0"/>
          </a:p>
          <a:p>
            <a:r>
              <a:rPr lang="cs-CZ" dirty="0"/>
              <a:t>FIFA (PEGI 3), NHL (PEGI 12), UFC (PEGI 16)</a:t>
            </a:r>
          </a:p>
          <a:p>
            <a:pPr lvl="1"/>
            <a:r>
              <a:rPr lang="de-DE" dirty="0"/>
              <a:t>S</a:t>
            </a:r>
            <a:r>
              <a:rPr lang="de-DE" dirty="0">
                <a:effectLst/>
                <a:latin typeface="Calibri" panose="020F0502020204030204" pitchFamily="34" charset="0"/>
                <a:ea typeface="Calibri" panose="020F0502020204030204" pitchFamily="34" charset="0"/>
                <a:cs typeface="Times New Roman" panose="02020603050405020304" pitchFamily="18" charset="0"/>
              </a:rPr>
              <a:t>portspiele, die jedes Jahr neu veröffentlicht werden, basierend auf dem aktuellen Team in den Ligen</a:t>
            </a:r>
            <a:endParaRPr lang="cs-CZ" dirty="0"/>
          </a:p>
          <a:p>
            <a:r>
              <a:rPr lang="cs-CZ" dirty="0" err="1"/>
              <a:t>Witcher</a:t>
            </a:r>
            <a:r>
              <a:rPr lang="cs-CZ" dirty="0"/>
              <a:t> (PEGI 18)</a:t>
            </a:r>
          </a:p>
          <a:p>
            <a:pPr lvl="1"/>
            <a:r>
              <a:rPr lang="de-DE" dirty="0"/>
              <a:t>Mittelalterlicher </a:t>
            </a:r>
            <a:r>
              <a:rPr lang="de-DE" dirty="0">
                <a:effectLst/>
                <a:latin typeface="Calibri" panose="020F0502020204030204" pitchFamily="34" charset="0"/>
                <a:ea typeface="Calibri" panose="020F0502020204030204" pitchFamily="34" charset="0"/>
                <a:cs typeface="Times New Roman" panose="02020603050405020304" pitchFamily="18" charset="0"/>
              </a:rPr>
              <a:t>Monstertöter, hochgelobtes Story-Spiel </a:t>
            </a:r>
            <a:endParaRPr lang="cs-CZ" dirty="0"/>
          </a:p>
          <a:p>
            <a:r>
              <a:rPr lang="cs-CZ" dirty="0"/>
              <a:t>GTA (PEGI 18)</a:t>
            </a:r>
          </a:p>
          <a:p>
            <a:pPr lvl="1"/>
            <a:r>
              <a:rPr lang="de-DE" dirty="0">
                <a:effectLst/>
                <a:latin typeface="Calibri" panose="020F0502020204030204" pitchFamily="34" charset="0"/>
                <a:ea typeface="Calibri" panose="020F0502020204030204" pitchFamily="34" charset="0"/>
                <a:cs typeface="Times New Roman" panose="02020603050405020304" pitchFamily="18" charset="0"/>
              </a:rPr>
              <a:t>Leben eines Gangsters, </a:t>
            </a:r>
            <a:r>
              <a:rPr lang="de-DE" dirty="0" err="1">
                <a:effectLst/>
                <a:latin typeface="Calibri" panose="020F0502020204030204" pitchFamily="34" charset="0"/>
                <a:ea typeface="Calibri" panose="020F0502020204030204" pitchFamily="34" charset="0"/>
                <a:cs typeface="Times New Roman" panose="02020603050405020304" pitchFamily="18" charset="0"/>
              </a:rPr>
              <a:t>Storyspiel</a:t>
            </a:r>
            <a:r>
              <a:rPr lang="de-DE" dirty="0">
                <a:effectLst/>
                <a:latin typeface="Calibri" panose="020F0502020204030204" pitchFamily="34" charset="0"/>
                <a:ea typeface="Calibri" panose="020F0502020204030204" pitchFamily="34" charset="0"/>
                <a:cs typeface="Times New Roman" panose="02020603050405020304" pitchFamily="18" charset="0"/>
              </a:rPr>
              <a:t> </a:t>
            </a:r>
            <a:endParaRPr lang="cs-CZ" dirty="0"/>
          </a:p>
          <a:p>
            <a:endParaRPr lang="cs-CZ" dirty="0"/>
          </a:p>
          <a:p>
            <a:endParaRPr lang="cs-CZ" dirty="0"/>
          </a:p>
        </p:txBody>
      </p:sp>
      <p:pic>
        <p:nvPicPr>
          <p:cNvPr id="8" name="Picture 8" descr="Image result for rocket league">
            <a:extLst>
              <a:ext uri="{FF2B5EF4-FFF2-40B4-BE49-F238E27FC236}">
                <a16:creationId xmlns:a16="http://schemas.microsoft.com/office/drawing/2014/main" id="{0F4FD553-95D3-414C-97E0-219226D70C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9280" y="594669"/>
            <a:ext cx="3345408" cy="18817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Image result for fifa 21">
            <a:extLst>
              <a:ext uri="{FF2B5EF4-FFF2-40B4-BE49-F238E27FC236}">
                <a16:creationId xmlns:a16="http://schemas.microsoft.com/office/drawing/2014/main" id="{ACF43D0B-4A68-465A-AE1A-A1F98664C9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63742" y="1742908"/>
            <a:ext cx="3345408" cy="18817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Witcher 3: Wild Hunt on GOG.com">
            <a:extLst>
              <a:ext uri="{FF2B5EF4-FFF2-40B4-BE49-F238E27FC236}">
                <a16:creationId xmlns:a16="http://schemas.microsoft.com/office/drawing/2014/main" id="{B2996679-6306-4D23-83B9-433A220019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760" y="3170690"/>
            <a:ext cx="3330928" cy="18817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Image result for gta">
            <a:extLst>
              <a:ext uri="{FF2B5EF4-FFF2-40B4-BE49-F238E27FC236}">
                <a16:creationId xmlns:a16="http://schemas.microsoft.com/office/drawing/2014/main" id="{C260A764-89BD-4452-BFD6-7F23C99740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5875" y="4386037"/>
            <a:ext cx="3347755" cy="188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832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EAB5C729-6F04-4168-BB4A-A8C8EFB69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17" y="-141402"/>
            <a:ext cx="12257689" cy="6894950"/>
          </a:xfrm>
          <a:prstGeom prst="rect">
            <a:avLst/>
          </a:prstGeom>
        </p:spPr>
      </p:pic>
      <p:sp>
        <p:nvSpPr>
          <p:cNvPr id="2" name="Nadpis 1">
            <a:extLst>
              <a:ext uri="{FF2B5EF4-FFF2-40B4-BE49-F238E27FC236}">
                <a16:creationId xmlns:a16="http://schemas.microsoft.com/office/drawing/2014/main" id="{1D3F286B-185E-4820-B373-6ACB20464A64}"/>
              </a:ext>
            </a:extLst>
          </p:cNvPr>
          <p:cNvSpPr>
            <a:spLocks noGrp="1"/>
          </p:cNvSpPr>
          <p:nvPr>
            <p:ph type="title"/>
          </p:nvPr>
        </p:nvSpPr>
        <p:spPr>
          <a:xfrm>
            <a:off x="838199" y="2766218"/>
            <a:ext cx="10515600" cy="1325563"/>
          </a:xfrm>
        </p:spPr>
        <p:txBody>
          <a:bodyPr>
            <a:noAutofit/>
          </a:bodyPr>
          <a:lstStyle/>
          <a:p>
            <a:pPr algn="ctr">
              <a:lnSpc>
                <a:spcPct val="107000"/>
              </a:lnSpc>
              <a:spcAft>
                <a:spcPts val="800"/>
              </a:spcAft>
            </a:pPr>
            <a:r>
              <a:rPr lang="de-DE" sz="6000" b="1" dirty="0">
                <a:effectLst/>
                <a:latin typeface="Calibri" panose="020F0502020204030204" pitchFamily="34" charset="0"/>
                <a:ea typeface="Calibri" panose="020F0502020204030204" pitchFamily="34" charset="0"/>
                <a:cs typeface="Times New Roman" panose="02020603050405020304" pitchFamily="18" charset="0"/>
              </a:rPr>
              <a:t>Spielsucht und Internetabhängigkeit</a:t>
            </a:r>
            <a:endParaRPr lang="cs-CZ" sz="6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8962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Zástupný obsah 4">
            <a:extLst>
              <a:ext uri="{FF2B5EF4-FFF2-40B4-BE49-F238E27FC236}">
                <a16:creationId xmlns:a16="http://schemas.microsoft.com/office/drawing/2014/main" id="{78EA2DF4-5689-4789-A734-DC4DB4A0E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3" name="Zástupný symbol pro text 2"/>
          <p:cNvSpPr>
            <a:spLocks noGrp="1"/>
          </p:cNvSpPr>
          <p:nvPr>
            <p:ph type="body" idx="1"/>
          </p:nvPr>
        </p:nvSpPr>
        <p:spPr>
          <a:xfrm>
            <a:off x="839788" y="1276350"/>
            <a:ext cx="5157787" cy="823912"/>
          </a:xfrm>
        </p:spPr>
        <p:txBody>
          <a:bodyPr>
            <a:normAutofit/>
          </a:bodyPr>
          <a:lstStyle/>
          <a:p>
            <a:r>
              <a:rPr lang="cs-CZ" sz="3600" dirty="0"/>
              <a:t>P</a:t>
            </a:r>
            <a:r>
              <a:rPr lang="de-DE" sz="3600" dirty="0" err="1"/>
              <a:t>ositive</a:t>
            </a:r>
            <a:r>
              <a:rPr lang="de-DE" sz="3600" dirty="0"/>
              <a:t> Faktoren</a:t>
            </a:r>
            <a:endParaRPr lang="cs-CZ" sz="3600" dirty="0"/>
          </a:p>
        </p:txBody>
      </p:sp>
      <p:sp>
        <p:nvSpPr>
          <p:cNvPr id="4" name="Zástupný symbol pro obsah 3"/>
          <p:cNvSpPr>
            <a:spLocks noGrp="1"/>
          </p:cNvSpPr>
          <p:nvPr>
            <p:ph sz="half" idx="2"/>
          </p:nvPr>
        </p:nvSpPr>
        <p:spPr>
          <a:xfrm>
            <a:off x="839788" y="2271713"/>
            <a:ext cx="5157787" cy="3917950"/>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Höheres Selbstwertgefühl</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Fähigkeit, Probleme zu lösen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Gesunde Wahrnehmung des eigenen Körpers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Selbstreflexion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Optimistische und positive Lebenseinstellungen,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Beziehungsfähigkeit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Fähigkeiten zum kritischen Denken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ástupný symbol pro text 4"/>
          <p:cNvSpPr>
            <a:spLocks noGrp="1"/>
          </p:cNvSpPr>
          <p:nvPr>
            <p:ph type="body" sz="quarter" idx="3"/>
          </p:nvPr>
        </p:nvSpPr>
        <p:spPr>
          <a:xfrm>
            <a:off x="6172200" y="1276350"/>
            <a:ext cx="5183188" cy="823912"/>
          </a:xfrm>
        </p:spPr>
        <p:txBody>
          <a:bodyPr>
            <a:normAutofit/>
          </a:bodyPr>
          <a:lstStyle/>
          <a:p>
            <a:r>
              <a:rPr lang="cs-CZ" sz="3600" dirty="0"/>
              <a:t>Rizikové faktory</a:t>
            </a:r>
          </a:p>
        </p:txBody>
      </p:sp>
      <p:sp>
        <p:nvSpPr>
          <p:cNvPr id="6" name="Zástupný symbol pro obsah 5"/>
          <p:cNvSpPr>
            <a:spLocks noGrp="1"/>
          </p:cNvSpPr>
          <p:nvPr>
            <p:ph sz="quarter" idx="4"/>
          </p:nvPr>
        </p:nvSpPr>
        <p:spPr>
          <a:xfrm>
            <a:off x="6172200" y="2271713"/>
            <a:ext cx="5183188" cy="3917950"/>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Impulsivität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Jüngeres Alter</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Mangel an Freizeitaktivitäten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Geringes Selbstwertgefühl und Selbstwertgefühl</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Unzufriedenheit mit dem eigenen Leben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Angstzustände, Depressionen</a:t>
            </a:r>
          </a:p>
          <a:p>
            <a:r>
              <a:rPr lang="de-DE" sz="1800" dirty="0">
                <a:effectLst/>
                <a:latin typeface="Calibri" panose="020F0502020204030204" pitchFamily="34" charset="0"/>
                <a:ea typeface="Calibri" panose="020F0502020204030204" pitchFamily="34" charset="0"/>
                <a:cs typeface="Times New Roman" panose="02020603050405020304" pitchFamily="18" charset="0"/>
              </a:rPr>
              <a:t>ADHD</a:t>
            </a:r>
            <a:endParaRPr lang="cs-CZ" dirty="0"/>
          </a:p>
        </p:txBody>
      </p:sp>
      <p:sp>
        <p:nvSpPr>
          <p:cNvPr id="8" name="TextovéPole 7"/>
          <p:cNvSpPr txBox="1"/>
          <p:nvPr/>
        </p:nvSpPr>
        <p:spPr>
          <a:xfrm>
            <a:off x="0" y="689263"/>
            <a:ext cx="11736284" cy="1261884"/>
          </a:xfrm>
          <a:prstGeom prst="rect">
            <a:avLst/>
          </a:prstGeom>
          <a:noFill/>
        </p:spPr>
        <p:txBody>
          <a:bodyPr wrap="square" rtlCol="0">
            <a:spAutoFit/>
          </a:bodyPr>
          <a:lstStyle/>
          <a:p>
            <a:pPr algn="ctr"/>
            <a:r>
              <a:rPr lang="de-DE" sz="4400" b="1" dirty="0">
                <a:effectLst/>
                <a:latin typeface="Calibri" panose="020F0502020204030204" pitchFamily="34" charset="0"/>
                <a:ea typeface="Calibri" panose="020F0502020204030204" pitchFamily="34" charset="0"/>
                <a:cs typeface="Times New Roman" panose="02020603050405020304" pitchFamily="18" charset="0"/>
              </a:rPr>
              <a:t>Persönlichkeit</a:t>
            </a:r>
            <a:endParaRPr lang="cs-CZ" sz="4400" b="1"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cs-CZ" sz="3200" dirty="0"/>
          </a:p>
        </p:txBody>
      </p:sp>
    </p:spTree>
    <p:extLst>
      <p:ext uri="{BB962C8B-B14F-4D97-AF65-F5344CB8AC3E}">
        <p14:creationId xmlns:p14="http://schemas.microsoft.com/office/powerpoint/2010/main" val="1620058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4">
            <a:extLst>
              <a:ext uri="{FF2B5EF4-FFF2-40B4-BE49-F238E27FC236}">
                <a16:creationId xmlns:a16="http://schemas.microsoft.com/office/drawing/2014/main" id="{5ECC598C-47F0-449B-9CA4-4455EDEF9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3" name="Zástupný symbol pro text 2"/>
          <p:cNvSpPr>
            <a:spLocks noGrp="1"/>
          </p:cNvSpPr>
          <p:nvPr>
            <p:ph type="body" idx="1"/>
          </p:nvPr>
        </p:nvSpPr>
        <p:spPr>
          <a:xfrm>
            <a:off x="839788" y="1276350"/>
            <a:ext cx="5157787" cy="823912"/>
          </a:xfrm>
        </p:spPr>
        <p:txBody>
          <a:bodyPr>
            <a:normAutofit/>
          </a:bodyPr>
          <a:lstStyle/>
          <a:p>
            <a:r>
              <a:rPr lang="cs-CZ" sz="3600" dirty="0"/>
              <a:t>P</a:t>
            </a:r>
            <a:r>
              <a:rPr lang="de-DE" sz="3600" dirty="0" err="1"/>
              <a:t>ositive</a:t>
            </a:r>
            <a:r>
              <a:rPr lang="de-DE" sz="3600" dirty="0"/>
              <a:t> Faktoren</a:t>
            </a:r>
            <a:endParaRPr lang="cs-CZ" sz="3600" dirty="0"/>
          </a:p>
        </p:txBody>
      </p:sp>
      <p:sp>
        <p:nvSpPr>
          <p:cNvPr id="4" name="Zástupný symbol pro obsah 3"/>
          <p:cNvSpPr>
            <a:spLocks noGrp="1"/>
          </p:cNvSpPr>
          <p:nvPr>
            <p:ph sz="half" idx="2"/>
          </p:nvPr>
        </p:nvSpPr>
        <p:spPr>
          <a:xfrm>
            <a:off x="839788" y="2271713"/>
            <a:ext cx="5157787" cy="3917950"/>
          </a:xfrm>
        </p:spPr>
        <p:txBody>
          <a:bodyPr>
            <a:normAutofit lnSpcReduction="10000"/>
          </a:bodyPr>
          <a:lstStyle/>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Stabiler familiärer Hintergrund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Konstruktive Kommunikation innerhalb der Familie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Akzeptanz, Unterstützung und Respekt im Bildungs-/Arbeitsumfeld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Stabile und zuverlässige Bezugspersonen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Abwesenheit der Abhängigkeit von den Eltern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Gemeinsame Freizeitaktivitäten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Interesse der Betreuungsperson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ástupný symbol pro text 4"/>
          <p:cNvSpPr>
            <a:spLocks noGrp="1"/>
          </p:cNvSpPr>
          <p:nvPr>
            <p:ph type="body" sz="quarter" idx="3"/>
          </p:nvPr>
        </p:nvSpPr>
        <p:spPr>
          <a:xfrm>
            <a:off x="6172200" y="1276350"/>
            <a:ext cx="5183188" cy="823912"/>
          </a:xfrm>
        </p:spPr>
        <p:txBody>
          <a:bodyPr>
            <a:normAutofit/>
          </a:bodyPr>
          <a:lstStyle/>
          <a:p>
            <a:r>
              <a:rPr lang="de-DE" sz="3600" dirty="0"/>
              <a:t>Negative F</a:t>
            </a:r>
            <a:r>
              <a:rPr lang="cs-CZ" sz="3600" dirty="0" err="1"/>
              <a:t>aktor</a:t>
            </a:r>
            <a:r>
              <a:rPr lang="de-DE" sz="3600" dirty="0"/>
              <a:t>en</a:t>
            </a:r>
            <a:endParaRPr lang="cs-CZ" sz="3600" dirty="0"/>
          </a:p>
        </p:txBody>
      </p:sp>
      <p:sp>
        <p:nvSpPr>
          <p:cNvPr id="6" name="Zástupný symbol pro obsah 5"/>
          <p:cNvSpPr>
            <a:spLocks noGrp="1"/>
          </p:cNvSpPr>
          <p:nvPr>
            <p:ph sz="quarter" idx="4"/>
          </p:nvPr>
        </p:nvSpPr>
        <p:spPr>
          <a:xfrm>
            <a:off x="6172200" y="2271713"/>
            <a:ext cx="5183188" cy="3917950"/>
          </a:xfrm>
        </p:spPr>
        <p:txBody>
          <a:bodyPr>
            <a:normAutofit lnSpcReduction="10000"/>
          </a:bodyPr>
          <a:lstStyle/>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Positive Wahrnehmung des Spiels in der Nachbarschaft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Gruppendruck</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Negatives elterliches Rollenmodell bei Suchtverhalten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Konflikte in der Familie</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Mangel an Zeit und Interesse der Eltern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Große Mengen an ungenutzter Zeit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ovéPole 7"/>
          <p:cNvSpPr txBox="1"/>
          <p:nvPr/>
        </p:nvSpPr>
        <p:spPr>
          <a:xfrm>
            <a:off x="484094" y="668337"/>
            <a:ext cx="11230984" cy="769441"/>
          </a:xfrm>
          <a:prstGeom prst="rect">
            <a:avLst/>
          </a:prstGeom>
          <a:noFill/>
        </p:spPr>
        <p:txBody>
          <a:bodyPr wrap="square" rtlCol="0">
            <a:spAutoFit/>
          </a:bodyPr>
          <a:lstStyle/>
          <a:p>
            <a:pPr algn="ctr"/>
            <a:r>
              <a:rPr lang="de-DE" sz="4400" b="1" dirty="0"/>
              <a:t>Umfeld</a:t>
            </a:r>
            <a:endParaRPr lang="cs-CZ" sz="4800" b="1" dirty="0"/>
          </a:p>
        </p:txBody>
      </p:sp>
    </p:spTree>
    <p:extLst>
      <p:ext uri="{BB962C8B-B14F-4D97-AF65-F5344CB8AC3E}">
        <p14:creationId xmlns:p14="http://schemas.microsoft.com/office/powerpoint/2010/main" val="3182474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4">
            <a:extLst>
              <a:ext uri="{FF2B5EF4-FFF2-40B4-BE49-F238E27FC236}">
                <a16:creationId xmlns:a16="http://schemas.microsoft.com/office/drawing/2014/main" id="{CE6998A9-97CE-475A-8537-38E507EB9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3" name="Zástupný symbol pro text 2"/>
          <p:cNvSpPr>
            <a:spLocks noGrp="1"/>
          </p:cNvSpPr>
          <p:nvPr>
            <p:ph type="body" idx="1"/>
          </p:nvPr>
        </p:nvSpPr>
        <p:spPr>
          <a:xfrm>
            <a:off x="839788" y="1276350"/>
            <a:ext cx="5157787" cy="823912"/>
          </a:xfrm>
        </p:spPr>
        <p:txBody>
          <a:bodyPr>
            <a:normAutofit/>
          </a:bodyPr>
          <a:lstStyle/>
          <a:p>
            <a:r>
              <a:rPr lang="cs-CZ" sz="3600" dirty="0"/>
              <a:t>P</a:t>
            </a:r>
            <a:r>
              <a:rPr lang="de-DE" sz="3600" dirty="0" err="1"/>
              <a:t>ositive</a:t>
            </a:r>
            <a:r>
              <a:rPr lang="de-DE" sz="3600" dirty="0"/>
              <a:t> Faktoren</a:t>
            </a:r>
            <a:endParaRPr lang="cs-CZ" sz="3600" dirty="0"/>
          </a:p>
        </p:txBody>
      </p:sp>
      <p:sp>
        <p:nvSpPr>
          <p:cNvPr id="4" name="Zástupný symbol pro obsah 3"/>
          <p:cNvSpPr>
            <a:spLocks noGrp="1"/>
          </p:cNvSpPr>
          <p:nvPr>
            <p:ph sz="half" idx="2"/>
          </p:nvPr>
        </p:nvSpPr>
        <p:spPr>
          <a:xfrm>
            <a:off x="839788" y="2271713"/>
            <a:ext cx="5157787" cy="3917950"/>
          </a:xfrm>
        </p:spPr>
        <p:txBody>
          <a:bodyPr>
            <a:normAutofit lnSpcReduction="10000"/>
          </a:bodyPr>
          <a:lstStyle/>
          <a:p>
            <a:pPr marL="342900" lvl="0" indent="-342900">
              <a:lnSpc>
                <a:spcPct val="107000"/>
              </a:lnSpc>
              <a:spcAft>
                <a:spcPts val="800"/>
              </a:spcAft>
              <a:buFont typeface="Arial" panose="020B0604020202020204" pitchFamily="34" charset="0"/>
              <a:buChar char="•"/>
              <a:tabLst>
                <a:tab pos="457200" algn="l"/>
              </a:tabLst>
            </a:pPr>
            <a:r>
              <a:rPr lang="de-DE" sz="2400" dirty="0">
                <a:effectLst/>
                <a:latin typeface="Calibri" panose="020F0502020204030204" pitchFamily="34" charset="0"/>
                <a:ea typeface="Calibri" panose="020F0502020204030204" pitchFamily="34" charset="0"/>
                <a:cs typeface="Times New Roman" panose="02020603050405020304" pitchFamily="18" charset="0"/>
              </a:rPr>
              <a:t>Negatives Image in der Gesellschaft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400" dirty="0">
                <a:effectLst/>
                <a:latin typeface="Calibri" panose="020F0502020204030204" pitchFamily="34" charset="0"/>
                <a:ea typeface="Calibri" panose="020F0502020204030204" pitchFamily="34" charset="0"/>
                <a:cs typeface="Times New Roman" panose="02020603050405020304" pitchFamily="18" charset="0"/>
              </a:rPr>
              <a:t>Verlauf des Spiels, der einen Anfang und ein Ende hat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400" dirty="0">
                <a:effectLst/>
                <a:latin typeface="Calibri" panose="020F0502020204030204" pitchFamily="34" charset="0"/>
                <a:ea typeface="Calibri" panose="020F0502020204030204" pitchFamily="34" charset="0"/>
                <a:cs typeface="Times New Roman" panose="02020603050405020304" pitchFamily="18" charset="0"/>
              </a:rPr>
              <a:t>Geringe Abhängigkeit von anderen Spielern</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ástupný symbol pro text 4"/>
          <p:cNvSpPr>
            <a:spLocks noGrp="1"/>
          </p:cNvSpPr>
          <p:nvPr>
            <p:ph type="body" sz="quarter" idx="3"/>
          </p:nvPr>
        </p:nvSpPr>
        <p:spPr>
          <a:xfrm>
            <a:off x="6172200" y="1276350"/>
            <a:ext cx="5183188" cy="823912"/>
          </a:xfrm>
        </p:spPr>
        <p:txBody>
          <a:bodyPr>
            <a:normAutofit/>
          </a:bodyPr>
          <a:lstStyle/>
          <a:p>
            <a:r>
              <a:rPr lang="de-DE" sz="3600" dirty="0"/>
              <a:t>Negative F</a:t>
            </a:r>
            <a:r>
              <a:rPr lang="cs-CZ" sz="3600" dirty="0" err="1"/>
              <a:t>aktor</a:t>
            </a:r>
            <a:r>
              <a:rPr lang="de-DE" sz="3600" dirty="0"/>
              <a:t>en</a:t>
            </a:r>
            <a:endParaRPr lang="cs-CZ" sz="3600" dirty="0"/>
          </a:p>
        </p:txBody>
      </p:sp>
      <p:sp>
        <p:nvSpPr>
          <p:cNvPr id="6" name="Zástupný symbol pro obsah 5"/>
          <p:cNvSpPr>
            <a:spLocks noGrp="1"/>
          </p:cNvSpPr>
          <p:nvPr>
            <p:ph sz="quarter" idx="4"/>
          </p:nvPr>
        </p:nvSpPr>
        <p:spPr>
          <a:xfrm>
            <a:off x="6096000" y="2045791"/>
            <a:ext cx="5694381" cy="4317302"/>
          </a:xfrm>
        </p:spPr>
        <p:txBody>
          <a:bodyPr>
            <a:noAutofit/>
          </a:bodyPr>
          <a:lstStyle/>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Schnelle Spielfolge (frühes Erfolgserlebnis)</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Farb-, Ton- und Lichteffekte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Spielgrafik (Stilisierung)</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Hohe Zugänglichkeit (technischer Schwierigkeitsgrad, Free-</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to</a:t>
            </a:r>
            <a:r>
              <a:rPr lang="de-DE" sz="2000" dirty="0">
                <a:effectLst/>
                <a:latin typeface="Calibri" panose="020F0502020204030204" pitchFamily="34" charset="0"/>
                <a:ea typeface="Calibri" panose="020F0502020204030204" pitchFamily="34" charset="0"/>
                <a:cs typeface="Times New Roman" panose="02020603050405020304" pitchFamily="18" charset="0"/>
              </a:rPr>
              <a:t>-Play)</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Identifikation mit dem Zeichen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Unendlichkeit des Spiels (regelmäßig neue Inhalte)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000" dirty="0">
                <a:latin typeface="Calibri" panose="020F0502020204030204" pitchFamily="34" charset="0"/>
                <a:ea typeface="Calibri" panose="020F0502020204030204" pitchFamily="34" charset="0"/>
                <a:cs typeface="Times New Roman" panose="02020603050405020304" pitchFamily="18" charset="0"/>
              </a:rPr>
              <a:t>  </a:t>
            </a:r>
            <a:r>
              <a:rPr lang="de-DE" sz="2000" dirty="0">
                <a:effectLst/>
                <a:latin typeface="Calibri" panose="020F0502020204030204" pitchFamily="34" charset="0"/>
                <a:ea typeface="Calibri" panose="020F0502020204030204" pitchFamily="34" charset="0"/>
                <a:cs typeface="Times New Roman" panose="02020603050405020304" pitchFamily="18" charset="0"/>
              </a:rPr>
              <a:t>Belohnungssystem</a:t>
            </a:r>
            <a:endParaRPr lang="cs-CZ" sz="2000" dirty="0"/>
          </a:p>
        </p:txBody>
      </p:sp>
      <p:sp>
        <p:nvSpPr>
          <p:cNvPr id="8" name="TextovéPole 7"/>
          <p:cNvSpPr txBox="1"/>
          <p:nvPr/>
        </p:nvSpPr>
        <p:spPr>
          <a:xfrm>
            <a:off x="419548" y="668337"/>
            <a:ext cx="11370833" cy="769441"/>
          </a:xfrm>
          <a:prstGeom prst="rect">
            <a:avLst/>
          </a:prstGeom>
          <a:noFill/>
        </p:spPr>
        <p:txBody>
          <a:bodyPr wrap="square" rtlCol="0">
            <a:spAutoFit/>
          </a:bodyPr>
          <a:lstStyle/>
          <a:p>
            <a:pPr algn="ctr"/>
            <a:r>
              <a:rPr lang="de-DE" sz="4400" b="1" dirty="0"/>
              <a:t>Spiel</a:t>
            </a:r>
            <a:endParaRPr lang="cs-CZ" sz="4800" b="1" dirty="0"/>
          </a:p>
        </p:txBody>
      </p:sp>
    </p:spTree>
    <p:extLst>
      <p:ext uri="{BB962C8B-B14F-4D97-AF65-F5344CB8AC3E}">
        <p14:creationId xmlns:p14="http://schemas.microsoft.com/office/powerpoint/2010/main" val="418478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8CBAD0EB-011D-4FAA-802F-7DAFB44DF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199" y="500062"/>
            <a:ext cx="10515600" cy="1325563"/>
          </a:xfrm>
        </p:spPr>
        <p:txBody>
          <a:bodyPr>
            <a:noAutofit/>
          </a:bodyPr>
          <a:lstStyle/>
          <a:p>
            <a:pPr algn="ctr">
              <a:lnSpc>
                <a:spcPct val="107000"/>
              </a:lnSpc>
              <a:spcAft>
                <a:spcPts val="800"/>
              </a:spcAft>
            </a:pPr>
            <a:r>
              <a:rPr lang="de-DE" sz="4000" b="1" dirty="0">
                <a:effectLst/>
                <a:latin typeface="Calibri" panose="020F0502020204030204" pitchFamily="34" charset="0"/>
                <a:ea typeface="Calibri" panose="020F0502020204030204" pitchFamily="34" charset="0"/>
                <a:cs typeface="Times New Roman" panose="02020603050405020304" pitchFamily="18" charset="0"/>
              </a:rPr>
              <a:t>Risiken im Zusammenhang mit übermäßiger Nutzung von Bildschirmen</a:t>
            </a:r>
            <a:endParaRPr lang="cs-CZ" sz="4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p:cNvSpPr>
            <a:spLocks noGrp="1"/>
          </p:cNvSpPr>
          <p:nvPr>
            <p:ph sz="half" idx="1"/>
          </p:nvPr>
        </p:nvSpPr>
        <p:spPr/>
        <p:txBody>
          <a:bodyPr>
            <a:normAutofit fontScale="92500" lnSpcReduction="10000"/>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physikalisch</a:t>
            </a:r>
            <a:r>
              <a:rPr lang="cs-CZ" dirty="0">
                <a:effectLst/>
                <a:latin typeface="Calibri" panose="020F0502020204030204" pitchFamily="34" charset="0"/>
                <a:ea typeface="Calibri" panose="020F0502020204030204" pitchFamily="34" charset="0"/>
                <a:cs typeface="Times New Roman" panose="02020603050405020304" pitchFamily="18" charset="0"/>
              </a:rPr>
              <a:t>e</a:t>
            </a:r>
            <a:r>
              <a:rPr lang="cs-CZ" dirty="0"/>
              <a:t>: </a:t>
            </a:r>
          </a:p>
          <a:p>
            <a:pPr marL="342900" lvl="0" indent="-342900">
              <a:lnSpc>
                <a:spcPct val="107000"/>
              </a:lnSpc>
              <a:spcAft>
                <a:spcPts val="800"/>
              </a:spcAft>
              <a:buFont typeface="Arial" panose="020B0604020202020204" pitchFamily="34" charset="0"/>
              <a:buChar char="•"/>
              <a:tabLst>
                <a:tab pos="457200" algn="l"/>
              </a:tabLst>
            </a:pPr>
            <a:r>
              <a:rPr lang="de-DE" sz="2000" dirty="0" err="1">
                <a:effectLst/>
                <a:latin typeface="Calibri" panose="020F0502020204030204" pitchFamily="34" charset="0"/>
                <a:ea typeface="Calibri" panose="020F0502020204030204" pitchFamily="34" charset="0"/>
                <a:cs typeface="Times New Roman" panose="02020603050405020304" pitchFamily="18" charset="0"/>
              </a:rPr>
              <a:t>Muskuloskelettsystem</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visuelles System</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Kopfschmerzen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Fettleibigkeit - Diabetes - </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Kardio</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ástupný symbol pro obsah 3"/>
          <p:cNvSpPr>
            <a:spLocks noGrp="1"/>
          </p:cNvSpPr>
          <p:nvPr>
            <p:ph sz="half" idx="2"/>
          </p:nvPr>
        </p:nvSpPr>
        <p:spPr/>
        <p:txBody>
          <a:bodyPr>
            <a:normAutofit fontScale="92500" lnSpcReduction="10000"/>
          </a:bodyPr>
          <a:lstStyle/>
          <a:p>
            <a:r>
              <a:rPr lang="cs-CZ" dirty="0" err="1"/>
              <a:t>psychologische</a:t>
            </a:r>
            <a:r>
              <a:rPr lang="cs-CZ" dirty="0"/>
              <a:t> </a:t>
            </a:r>
            <a:r>
              <a:rPr lang="cs-CZ" dirty="0" err="1"/>
              <a:t>und</a:t>
            </a:r>
            <a:r>
              <a:rPr lang="cs-CZ" dirty="0"/>
              <a:t> </a:t>
            </a:r>
            <a:r>
              <a:rPr lang="cs-CZ" dirty="0" err="1"/>
              <a:t>soziale</a:t>
            </a:r>
            <a:r>
              <a:rPr lang="cs-CZ" dirty="0"/>
              <a:t>:</a:t>
            </a: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Essunregelmäßigkeit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Schlafmangel</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Verschlechterung der Beziehungen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Verschlechterung der schulischen/beruflichen Leistungen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höheres Risiko für Suchtverhalten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Verstärkung der bestehenden Probleme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de-DE" sz="2000" dirty="0">
                <a:effectLst/>
                <a:latin typeface="Calibri" panose="020F0502020204030204" pitchFamily="34" charset="0"/>
                <a:ea typeface="Calibri" panose="020F0502020204030204" pitchFamily="34" charset="0"/>
                <a:cs typeface="Times New Roman" panose="02020603050405020304" pitchFamily="18" charset="0"/>
              </a:rPr>
              <a:t>Rückgang von sozialen Kompetenzen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470196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279F7433-718E-4693-8AF8-87BF3C035F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200" y="591035"/>
            <a:ext cx="10515600" cy="1325563"/>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Spielsucht und Internetabhängigkeit</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p:cNvSpPr>
            <a:spLocks noGrp="1"/>
          </p:cNvSpPr>
          <p:nvPr>
            <p:ph sz="half" idx="1"/>
          </p:nvPr>
        </p:nvSpPr>
        <p:spPr>
          <a:xfrm>
            <a:off x="838200" y="1825625"/>
            <a:ext cx="10515600" cy="4351338"/>
          </a:xfrm>
        </p:spPr>
        <p:txBody>
          <a:bodyPr>
            <a:normAutofit/>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Die Bildschirmnutzung ist unterteilt in</a:t>
            </a:r>
            <a:r>
              <a:rPr lang="cs-CZ" dirty="0"/>
              <a:t>:</a:t>
            </a:r>
          </a:p>
          <a:p>
            <a:pPr lvl="1"/>
            <a:r>
              <a:rPr lang="cs-CZ" dirty="0" err="1"/>
              <a:t>problemloses</a:t>
            </a:r>
            <a:r>
              <a:rPr lang="cs-CZ" dirty="0"/>
              <a:t> </a:t>
            </a:r>
            <a:r>
              <a:rPr lang="cs-CZ" dirty="0" err="1"/>
              <a:t>Spielen</a:t>
            </a:r>
            <a:r>
              <a:rPr lang="cs-CZ" dirty="0"/>
              <a:t> - </a:t>
            </a:r>
            <a:r>
              <a:rPr lang="cs-CZ" dirty="0" err="1"/>
              <a:t>Problemspielen</a:t>
            </a:r>
            <a:r>
              <a:rPr lang="cs-CZ" dirty="0"/>
              <a:t> – </a:t>
            </a:r>
            <a:r>
              <a:rPr lang="cs-CZ" dirty="0" err="1"/>
              <a:t>Sucht</a:t>
            </a:r>
            <a:endParaRPr lang="cs-CZ" dirty="0"/>
          </a:p>
          <a:p>
            <a:r>
              <a:rPr lang="de-DE" dirty="0">
                <a:effectLst/>
                <a:latin typeface="Calibri" panose="020F0502020204030204" pitchFamily="34" charset="0"/>
                <a:ea typeface="Calibri" panose="020F0502020204030204" pitchFamily="34" charset="0"/>
                <a:cs typeface="Times New Roman" panose="02020603050405020304" pitchFamily="18" charset="0"/>
              </a:rPr>
              <a:t>Wie erkennt man eine Sucht</a:t>
            </a:r>
            <a:r>
              <a:rPr lang="cs-CZ" dirty="0"/>
              <a:t>?</a:t>
            </a:r>
          </a:p>
          <a:p>
            <a:pPr lvl="1"/>
            <a:r>
              <a:rPr lang="de-DE" sz="2000" dirty="0">
                <a:effectLst/>
                <a:latin typeface="Calibri" panose="020F0502020204030204" pitchFamily="34" charset="0"/>
                <a:ea typeface="Calibri" panose="020F0502020204030204" pitchFamily="34" charset="0"/>
                <a:cs typeface="Times New Roman" panose="02020603050405020304" pitchFamily="18" charset="0"/>
              </a:rPr>
              <a:t>Prominenz (Spielen ist zur wichtigsten Aktivität geworden</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endParaRPr lang="cs-CZ" sz="2000" dirty="0"/>
          </a:p>
          <a:p>
            <a:pPr lvl="1"/>
            <a:r>
              <a:rPr lang="de-DE" sz="2000" dirty="0">
                <a:effectLst/>
                <a:latin typeface="Calibri" panose="020F0502020204030204" pitchFamily="34" charset="0"/>
                <a:ea typeface="Calibri" panose="020F0502020204030204" pitchFamily="34" charset="0"/>
                <a:cs typeface="Times New Roman" panose="02020603050405020304" pitchFamily="18" charset="0"/>
              </a:rPr>
              <a:t>Stimmungsänderungen im Zusammenhang mit dem Spielen</a:t>
            </a:r>
            <a:endParaRPr lang="cs-CZ" sz="2000" dirty="0"/>
          </a:p>
          <a:p>
            <a:pPr lvl="1"/>
            <a:r>
              <a:rPr lang="de-DE" sz="2000" dirty="0">
                <a:effectLst/>
                <a:latin typeface="Calibri" panose="020F0502020204030204" pitchFamily="34" charset="0"/>
                <a:ea typeface="Calibri" panose="020F0502020204030204" pitchFamily="34" charset="0"/>
                <a:cs typeface="Times New Roman" panose="02020603050405020304" pitchFamily="18" charset="0"/>
              </a:rPr>
              <a:t>Toleranz (Verlängerung der Spielzeit, um die gleiche Intensität der Erfahrung zu erreichen</a:t>
            </a:r>
            <a:r>
              <a:rPr lang="cs-CZ" sz="2000" dirty="0"/>
              <a:t>)</a:t>
            </a:r>
          </a:p>
          <a:p>
            <a:pPr lvl="1"/>
            <a:r>
              <a:rPr lang="de-DE" sz="2000" dirty="0">
                <a:effectLst/>
                <a:latin typeface="Calibri" panose="020F0502020204030204" pitchFamily="34" charset="0"/>
                <a:ea typeface="Calibri" panose="020F0502020204030204" pitchFamily="34" charset="0"/>
                <a:cs typeface="Times New Roman" panose="02020603050405020304" pitchFamily="18" charset="0"/>
              </a:rPr>
              <a:t>Entzugserscheinungen (Unruhe, Aggressivität, Ängstlichkeit</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diese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de-DE" sz="2000" dirty="0">
                <a:effectLst/>
                <a:latin typeface="Calibri" panose="020F0502020204030204" pitchFamily="34" charset="0"/>
                <a:ea typeface="Calibri" panose="020F0502020204030204" pitchFamily="34" charset="0"/>
                <a:cs typeface="Times New Roman" panose="02020603050405020304" pitchFamily="18" charset="0"/>
              </a:rPr>
              <a:t>verschwinden, sobald das Spiel beginnt</a:t>
            </a:r>
            <a:r>
              <a:rPr lang="cs-CZ" sz="2000" dirty="0">
                <a:effectLst/>
                <a:latin typeface="Calibri" panose="020F0502020204030204" pitchFamily="34" charset="0"/>
                <a:ea typeface="Calibri" panose="020F0502020204030204" pitchFamily="34" charset="0"/>
                <a:cs typeface="Times New Roman" panose="02020603050405020304" pitchFamily="18" charset="0"/>
              </a:rPr>
              <a:t>)</a:t>
            </a:r>
          </a:p>
          <a:p>
            <a:pPr lvl="1"/>
            <a:r>
              <a:rPr lang="de-DE" sz="2000" dirty="0">
                <a:effectLst/>
                <a:latin typeface="Calibri" panose="020F0502020204030204" pitchFamily="34" charset="0"/>
                <a:ea typeface="Calibri" panose="020F0502020204030204" pitchFamily="34" charset="0"/>
                <a:cs typeface="Times New Roman" panose="02020603050405020304" pitchFamily="18" charset="0"/>
              </a:rPr>
              <a:t>spielbezogene Konflikte (entweder intern oder zwischenmenschlich)</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cs-CZ" sz="2000" dirty="0"/>
              <a:t>relaps (</a:t>
            </a:r>
            <a:r>
              <a:rPr lang="cs-CZ" sz="2000" dirty="0" err="1"/>
              <a:t>das</a:t>
            </a:r>
            <a:r>
              <a:rPr lang="cs-CZ" sz="2000" dirty="0"/>
              <a:t> </a:t>
            </a:r>
            <a:r>
              <a:rPr lang="cs-CZ" sz="2000" dirty="0" err="1"/>
              <a:t>Kind</a:t>
            </a:r>
            <a:r>
              <a:rPr lang="cs-CZ" sz="2000" dirty="0"/>
              <a:t> </a:t>
            </a:r>
            <a:r>
              <a:rPr lang="de-DE" sz="2000" dirty="0">
                <a:effectLst/>
                <a:latin typeface="Calibri" panose="020F0502020204030204" pitchFamily="34" charset="0"/>
                <a:ea typeface="Calibri" panose="020F0502020204030204" pitchFamily="34" charset="0"/>
                <a:cs typeface="Times New Roman" panose="02020603050405020304" pitchFamily="18" charset="0"/>
              </a:rPr>
              <a:t>kann nicht ohne Spielen auskommen, kehrt zum Spielen zurück, auch wenn </a:t>
            </a:r>
            <a:r>
              <a:rPr lang="cs-CZ" sz="2000" dirty="0">
                <a:effectLst/>
                <a:latin typeface="Calibri" panose="020F0502020204030204" pitchFamily="34" charset="0"/>
                <a:ea typeface="Calibri" panose="020F0502020204030204" pitchFamily="34" charset="0"/>
                <a:cs typeface="Times New Roman" panose="02020603050405020304" pitchFamily="18" charset="0"/>
              </a:rPr>
              <a:t>es</a:t>
            </a:r>
            <a:r>
              <a:rPr lang="de-DE" sz="2000" dirty="0">
                <a:effectLst/>
                <a:latin typeface="Calibri" panose="020F0502020204030204" pitchFamily="34" charset="0"/>
                <a:ea typeface="Calibri" panose="020F0502020204030204" pitchFamily="34" charset="0"/>
                <a:cs typeface="Times New Roman" panose="02020603050405020304" pitchFamily="18" charset="0"/>
              </a:rPr>
              <a:t> sich vorgenommen hat, nicht mehr zu spielen</a:t>
            </a:r>
            <a:r>
              <a:rPr lang="cs-CZ" sz="2000" dirty="0"/>
              <a:t>)</a:t>
            </a:r>
          </a:p>
        </p:txBody>
      </p:sp>
    </p:spTree>
    <p:extLst>
      <p:ext uri="{BB962C8B-B14F-4D97-AF65-F5344CB8AC3E}">
        <p14:creationId xmlns:p14="http://schemas.microsoft.com/office/powerpoint/2010/main" val="3449917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5F63EC23-EDA9-438E-966E-67CCFC802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200" y="554018"/>
            <a:ext cx="10515600" cy="957541"/>
          </a:xfrm>
        </p:spPr>
        <p:txBody>
          <a:bodyPr>
            <a:normAutofit/>
          </a:bodyPr>
          <a:lstStyle/>
          <a:p>
            <a:pPr marL="228600"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Vorbeugung von Sucht</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p:cNvSpPr>
            <a:spLocks noGrp="1"/>
          </p:cNvSpPr>
          <p:nvPr>
            <p:ph sz="half" idx="1"/>
          </p:nvPr>
        </p:nvSpPr>
        <p:spPr>
          <a:xfrm>
            <a:off x="838200" y="1291472"/>
            <a:ext cx="10515600" cy="5012509"/>
          </a:xfrm>
        </p:spPr>
        <p:txBody>
          <a:bodyPr>
            <a:noAutofit/>
          </a:bodyPr>
          <a:lstStyle/>
          <a:p>
            <a:pPr marL="342900" lvl="0" indent="-342900">
              <a:lnSpc>
                <a:spcPct val="100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Kommunikation mit dem Kind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Interesse an seinem virtuellen Leben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Psychologische Unterstützung für das Kind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Zeitlimit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Förderung von einer Vielzahl von Aktivitäten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Arial" panose="020B0604020202020204" pitchFamily="34" charset="0"/>
              <a:buChar char="•"/>
              <a:tabLst>
                <a:tab pos="457200" algn="l"/>
              </a:tabLst>
            </a:pPr>
            <a:r>
              <a:rPr lang="de-DE" sz="1800" dirty="0">
                <a:effectLst/>
                <a:latin typeface="Calibri" panose="020F0502020204030204" pitchFamily="34" charset="0"/>
                <a:ea typeface="Calibri" panose="020F0502020204030204" pitchFamily="34" charset="0"/>
                <a:cs typeface="Times New Roman" panose="02020603050405020304" pitchFamily="18" charset="0"/>
              </a:rPr>
              <a:t>Kinder in etwas brillieren lassen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Ihre Stärken entwickeln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Klare Grenzen setzen und einhalten (wann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darf</a:t>
            </a:r>
            <a:r>
              <a:rPr lang="cs-CZ" sz="1800" dirty="0">
                <a:effectLst/>
                <a:latin typeface="Calibri" panose="020F0502020204030204" pitchFamily="34" charset="0"/>
                <a:ea typeface="Calibri" panose="020F0502020204030204" pitchFamily="34" charset="0"/>
                <a:cs typeface="Times New Roman" panose="02020603050405020304" pitchFamily="18" charset="0"/>
              </a:rPr>
              <a:t> man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spielen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und</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wan</a:t>
            </a: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nicht</a:t>
            </a:r>
            <a:r>
              <a:rPr lang="cs-CZ" sz="1800" dirty="0">
                <a:effectLst/>
                <a:latin typeface="Calibri" panose="020F0502020204030204" pitchFamily="34" charset="0"/>
                <a:ea typeface="Calibri" panose="020F0502020204030204" pitchFamily="34" charset="0"/>
                <a:cs typeface="Times New Roman" panose="02020603050405020304" pitchFamily="18" charset="0"/>
              </a:rPr>
              <a:t>)</a:t>
            </a:r>
            <a:endParaRPr lang="cs-CZ" sz="1800" dirty="0"/>
          </a:p>
          <a:p>
            <a:pPr>
              <a:lnSpc>
                <a:spcPct val="10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Seien Sie ein Vorbild für Kinder in Bezug auf die Bildschirmnutzung</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Ein Problem erkennen können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cs-CZ"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Tools zur Kontrolle von Eltern</a:t>
            </a:r>
            <a:endParaRPr lang="cs-CZ" sz="1800" dirty="0"/>
          </a:p>
        </p:txBody>
      </p:sp>
    </p:spTree>
    <p:extLst>
      <p:ext uri="{BB962C8B-B14F-4D97-AF65-F5344CB8AC3E}">
        <p14:creationId xmlns:p14="http://schemas.microsoft.com/office/powerpoint/2010/main" val="728347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FDBB1CF1-5EE0-4C26-9BA0-5BC2C9D53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211E4EC4-C43E-4422-87F7-CCF154B4BA3D}"/>
              </a:ext>
            </a:extLst>
          </p:cNvPr>
          <p:cNvSpPr>
            <a:spLocks noGrp="1"/>
          </p:cNvSpPr>
          <p:nvPr>
            <p:ph type="title"/>
          </p:nvPr>
        </p:nvSpPr>
        <p:spPr/>
        <p:txBody>
          <a:bodyPr/>
          <a:lstStyle/>
          <a:p>
            <a:r>
              <a:rPr lang="cs-CZ" dirty="0"/>
              <a:t> </a:t>
            </a:r>
          </a:p>
        </p:txBody>
      </p:sp>
      <p:pic>
        <p:nvPicPr>
          <p:cNvPr id="7" name="Zástupný obsah 6">
            <a:extLst>
              <a:ext uri="{FF2B5EF4-FFF2-40B4-BE49-F238E27FC236}">
                <a16:creationId xmlns:a16="http://schemas.microsoft.com/office/drawing/2014/main" id="{AB62421B-2BB9-402A-9407-8D841DDEA4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3167" y="642800"/>
            <a:ext cx="8705664" cy="5609350"/>
          </a:xfrm>
        </p:spPr>
      </p:pic>
    </p:spTree>
    <p:extLst>
      <p:ext uri="{BB962C8B-B14F-4D97-AF65-F5344CB8AC3E}">
        <p14:creationId xmlns:p14="http://schemas.microsoft.com/office/powerpoint/2010/main" val="3519766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4B221A5B-B161-49A2-8AB9-800FE71D2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6" name="Nadpis 5">
            <a:extLst>
              <a:ext uri="{FF2B5EF4-FFF2-40B4-BE49-F238E27FC236}">
                <a16:creationId xmlns:a16="http://schemas.microsoft.com/office/drawing/2014/main" id="{69ED58A7-472A-4880-A9C7-8C845F82B0D1}"/>
              </a:ext>
            </a:extLst>
          </p:cNvPr>
          <p:cNvSpPr>
            <a:spLocks noGrp="1"/>
          </p:cNvSpPr>
          <p:nvPr>
            <p:ph type="title"/>
          </p:nvPr>
        </p:nvSpPr>
        <p:spPr>
          <a:xfrm>
            <a:off x="838199" y="2766218"/>
            <a:ext cx="10515600" cy="1325563"/>
          </a:xfrm>
        </p:spPr>
        <p:txBody>
          <a:bodyPr>
            <a:normAutofit/>
          </a:bodyPr>
          <a:lstStyle/>
          <a:p>
            <a:pPr algn="ctr">
              <a:lnSpc>
                <a:spcPct val="107000"/>
              </a:lnSpc>
              <a:spcAft>
                <a:spcPts val="800"/>
              </a:spcAft>
            </a:pPr>
            <a:r>
              <a:rPr lang="de-DE" sz="6600" b="1" dirty="0">
                <a:effectLst/>
                <a:latin typeface="Calibri" panose="020F0502020204030204" pitchFamily="34" charset="0"/>
                <a:ea typeface="Calibri" panose="020F0502020204030204" pitchFamily="34" charset="0"/>
                <a:cs typeface="Times New Roman" panose="02020603050405020304" pitchFamily="18" charset="0"/>
              </a:rPr>
              <a:t>Cybermobbing</a:t>
            </a:r>
            <a:endParaRPr lang="cs-CZ" sz="6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901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5AD91511-C0CE-44CC-BE51-A47FA7B62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1331A4D8-E755-474F-A1BE-AA43F960B8DB}"/>
              </a:ext>
            </a:extLst>
          </p:cNvPr>
          <p:cNvSpPr>
            <a:spLocks noGrp="1"/>
          </p:cNvSpPr>
          <p:nvPr>
            <p:ph type="title"/>
          </p:nvPr>
        </p:nvSpPr>
        <p:spPr>
          <a:xfrm>
            <a:off x="836611" y="578999"/>
            <a:ext cx="10515600" cy="1325563"/>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Was ist Cybermobbing</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9176B334-942D-4250-BB05-07AA4CEDAED8}"/>
              </a:ext>
            </a:extLst>
          </p:cNvPr>
          <p:cNvSpPr>
            <a:spLocks noGrp="1"/>
          </p:cNvSpPr>
          <p:nvPr>
            <p:ph idx="1"/>
          </p:nvPr>
        </p:nvSpPr>
        <p:spPr>
          <a:xfrm>
            <a:off x="1141412" y="1897249"/>
            <a:ext cx="9905999" cy="4342233"/>
          </a:xfrm>
        </p:spPr>
        <p:txBody>
          <a:bodyPr>
            <a:normAutofit/>
          </a:bodyPr>
          <a:lstStyle/>
          <a:p>
            <a:r>
              <a:rPr lang="de-DE" sz="2400" dirty="0">
                <a:effectLst/>
                <a:latin typeface="Calibri" panose="020F0502020204030204" pitchFamily="34" charset="0"/>
                <a:ea typeface="Calibri" panose="020F0502020204030204" pitchFamily="34" charset="0"/>
                <a:cs typeface="Times New Roman" panose="02020603050405020304" pitchFamily="18" charset="0"/>
              </a:rPr>
              <a:t>Mobbing ist jedes vorsätzliche und wiederholte Verhalten, das darauf abzielt, eine andere Person oder eine Gruppe von Personen zu verletzen, zu bedrohen, einzuschüchtern oder zu demütigen.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400" dirty="0">
                <a:effectLst/>
                <a:latin typeface="Calibri" panose="020F0502020204030204" pitchFamily="34" charset="0"/>
                <a:ea typeface="Calibri" panose="020F0502020204030204" pitchFamily="34" charset="0"/>
                <a:cs typeface="Times New Roman" panose="02020603050405020304" pitchFamily="18" charset="0"/>
              </a:rPr>
              <a:t>Cybermobbing ist Mobbing, das in einer Online-Umgebung stattfindet, was es noch viel wirkungsvoller macht.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400" dirty="0">
                <a:effectLst/>
                <a:latin typeface="Calibri" panose="020F0502020204030204" pitchFamily="34" charset="0"/>
                <a:ea typeface="Calibri" panose="020F0502020204030204" pitchFamily="34" charset="0"/>
                <a:cs typeface="Times New Roman" panose="02020603050405020304" pitchFamily="18" charset="0"/>
              </a:rPr>
              <a:t>Der Angriff kann von überall und zu jeder Zeit kommen, und es gibt kein Entkommen: Ein Kind ist nicht einmal zu Hause sicher.</a:t>
            </a:r>
            <a:endParaRPr lang="cs-CZ" sz="2400" dirty="0"/>
          </a:p>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Das Risiko bleibt bestehen – was einmal im Internet ist, geht nicht mehr weg.</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9087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DC14EC3D-B637-4409-8B05-271D95A1A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AB86CC59-F9E0-4C9B-9BF5-341B4AA6DE7B}"/>
              </a:ext>
            </a:extLst>
          </p:cNvPr>
          <p:cNvSpPr>
            <a:spLocks noGrp="1"/>
          </p:cNvSpPr>
          <p:nvPr>
            <p:ph type="title"/>
          </p:nvPr>
        </p:nvSpPr>
        <p:spPr>
          <a:xfrm>
            <a:off x="836611" y="618519"/>
            <a:ext cx="10515600" cy="1325563"/>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Rolle</a:t>
            </a:r>
            <a:r>
              <a:rPr lang="cs-CZ" b="1" dirty="0">
                <a:effectLst/>
                <a:latin typeface="Calibri" panose="020F0502020204030204" pitchFamily="34" charset="0"/>
                <a:ea typeface="Calibri" panose="020F0502020204030204" pitchFamily="34" charset="0"/>
                <a:cs typeface="Times New Roman" panose="02020603050405020304" pitchFamily="18" charset="0"/>
              </a:rPr>
              <a:t>n</a:t>
            </a:r>
            <a:r>
              <a:rPr lang="de-DE" b="1" dirty="0">
                <a:effectLst/>
                <a:latin typeface="Calibri" panose="020F0502020204030204" pitchFamily="34" charset="0"/>
                <a:ea typeface="Calibri" panose="020F0502020204030204" pitchFamily="34" charset="0"/>
                <a:cs typeface="Times New Roman" panose="02020603050405020304" pitchFamily="18" charset="0"/>
              </a:rPr>
              <a:t> bei Cybermobbing</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E8288706-B6AC-4096-83E5-27038A420317}"/>
              </a:ext>
            </a:extLst>
          </p:cNvPr>
          <p:cNvSpPr>
            <a:spLocks noGrp="1"/>
          </p:cNvSpPr>
          <p:nvPr>
            <p:ph idx="1"/>
          </p:nvPr>
        </p:nvSpPr>
        <p:spPr>
          <a:xfrm>
            <a:off x="1141412" y="2072082"/>
            <a:ext cx="9905999" cy="4167400"/>
          </a:xfrm>
        </p:spPr>
        <p:txBody>
          <a:bodyPr>
            <a:normAutofit fontScale="47500" lnSpcReduction="20000"/>
          </a:bodyPr>
          <a:lstStyle/>
          <a:p>
            <a:r>
              <a:rPr lang="de-DE" sz="3600" dirty="0">
                <a:effectLst/>
                <a:latin typeface="Calibri" panose="020F0502020204030204" pitchFamily="34" charset="0"/>
                <a:ea typeface="Calibri" panose="020F0502020204030204" pitchFamily="34" charset="0"/>
                <a:cs typeface="Times New Roman" panose="02020603050405020304" pitchFamily="18" charset="0"/>
              </a:rPr>
              <a:t>Opfer - Aggressor/Aggressoren – Zeugen</a:t>
            </a: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a:p>
            <a:r>
              <a:rPr lang="de-DE" sz="3600" dirty="0">
                <a:effectLst/>
                <a:latin typeface="Calibri" panose="020F0502020204030204" pitchFamily="34" charset="0"/>
                <a:ea typeface="Calibri" panose="020F0502020204030204" pitchFamily="34" charset="0"/>
                <a:cs typeface="Times New Roman" panose="02020603050405020304" pitchFamily="18" charset="0"/>
              </a:rPr>
              <a:t>Sie kennen sich vielleicht nicht - weder die Zeugen noch der Aggressor können die Auswirkungen des Angriffs auf das Opfer sehen.</a:t>
            </a:r>
            <a:endParaRPr lang="cs-CZ" sz="3600" dirty="0"/>
          </a:p>
          <a:p>
            <a:pPr marL="0" indent="0">
              <a:buNone/>
            </a:pPr>
            <a:r>
              <a:rPr lang="cs-CZ" sz="3600" b="1" dirty="0"/>
              <a:t>EU </a:t>
            </a:r>
            <a:r>
              <a:rPr lang="cs-CZ" sz="3600" b="1" dirty="0" err="1"/>
              <a:t>Kids</a:t>
            </a:r>
            <a:r>
              <a:rPr lang="cs-CZ" sz="3600" b="1" dirty="0"/>
              <a:t> online 2020: 19 </a:t>
            </a:r>
            <a:r>
              <a:rPr lang="cs-CZ" sz="3600" b="1" dirty="0" err="1"/>
              <a:t>Länder</a:t>
            </a:r>
            <a:r>
              <a:rPr lang="cs-CZ" sz="3600" b="1" dirty="0"/>
              <a:t>, Alter: 9-16 </a:t>
            </a:r>
            <a:r>
              <a:rPr lang="cs-CZ" sz="3600" b="1" dirty="0" err="1"/>
              <a:t>Jahre</a:t>
            </a:r>
            <a:endParaRPr lang="cs-CZ" sz="3600" b="1" dirty="0"/>
          </a:p>
          <a:p>
            <a:pPr>
              <a:lnSpc>
                <a:spcPct val="107000"/>
              </a:lnSpc>
              <a:spcAft>
                <a:spcPts val="800"/>
              </a:spcAft>
            </a:pPr>
            <a:r>
              <a:rPr lang="de-DE" sz="3600" dirty="0">
                <a:effectLst/>
                <a:latin typeface="Calibri" panose="020F0502020204030204" pitchFamily="34" charset="0"/>
                <a:ea typeface="Calibri" panose="020F0502020204030204" pitchFamily="34" charset="0"/>
                <a:cs typeface="Times New Roman" panose="02020603050405020304" pitchFamily="18" charset="0"/>
              </a:rPr>
              <a:t>12 % der befragten Kinder gaben an, dass sie online und offline jemanden verletzt haben</a:t>
            </a: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600" dirty="0">
                <a:effectLst/>
                <a:latin typeface="Calibri" panose="020F0502020204030204" pitchFamily="34" charset="0"/>
                <a:ea typeface="Calibri" panose="020F0502020204030204" pitchFamily="34" charset="0"/>
                <a:cs typeface="Times New Roman" panose="02020603050405020304" pitchFamily="18" charset="0"/>
              </a:rPr>
              <a:t>25 % der Kinder gaben an, Opfer einer Verletzung gewesen zu sein</a:t>
            </a: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600" dirty="0">
                <a:effectLst/>
                <a:latin typeface="Calibri" panose="020F0502020204030204" pitchFamily="34" charset="0"/>
                <a:ea typeface="Calibri" panose="020F0502020204030204" pitchFamily="34" charset="0"/>
                <a:cs typeface="Times New Roman" panose="02020603050405020304" pitchFamily="18" charset="0"/>
              </a:rPr>
              <a:t>Opfer: 24 % Jungen, 26 % Mädchen, Anzahl der Opfer steigt mit dem Alter </a:t>
            </a: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600" dirty="0">
                <a:effectLst/>
                <a:latin typeface="Calibri" panose="020F0502020204030204" pitchFamily="34" charset="0"/>
                <a:ea typeface="Calibri" panose="020F0502020204030204" pitchFamily="34" charset="0"/>
                <a:cs typeface="Times New Roman" panose="02020603050405020304" pitchFamily="18" charset="0"/>
              </a:rPr>
              <a:t>Aggressoren: 15 % Jungen, 9 % Mädchen, die Anzahl der Aggressoren steigt ebenfalls mit dem Alter</a:t>
            </a: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3600" dirty="0">
                <a:effectLst/>
                <a:latin typeface="Calibri" panose="020F0502020204030204" pitchFamily="34" charset="0"/>
                <a:ea typeface="Calibri" panose="020F0502020204030204" pitchFamily="34" charset="0"/>
                <a:cs typeface="Times New Roman" panose="02020603050405020304" pitchFamily="18" charset="0"/>
              </a:rPr>
              <a:t>Meistens handelt es sich um sporadische Angriffe, etwa 1/10 Kinder berichten von regelmäßigen Angriffen (mindestens einmal im Monat)</a:t>
            </a:r>
            <a:endParaRPr lang="cs-CZ"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a:p>
            <a:endParaRPr lang="cs-CZ" dirty="0"/>
          </a:p>
        </p:txBody>
      </p:sp>
    </p:spTree>
    <p:extLst>
      <p:ext uri="{BB962C8B-B14F-4D97-AF65-F5344CB8AC3E}">
        <p14:creationId xmlns:p14="http://schemas.microsoft.com/office/powerpoint/2010/main" val="970151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5F11C05B-5D12-4B83-BA90-9FDECE1FC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B16E2323-7A47-4D0C-9EC6-A411BB3B219F}"/>
              </a:ext>
            </a:extLst>
          </p:cNvPr>
          <p:cNvSpPr>
            <a:spLocks noGrp="1"/>
          </p:cNvSpPr>
          <p:nvPr>
            <p:ph type="title"/>
          </p:nvPr>
        </p:nvSpPr>
        <p:spPr>
          <a:xfrm>
            <a:off x="838200" y="524365"/>
            <a:ext cx="10515600" cy="1166323"/>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Warum mobben Kinder im Internet?</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40FCA884-5E75-4CF8-80E5-A697E5F889F8}"/>
              </a:ext>
            </a:extLst>
          </p:cNvPr>
          <p:cNvSpPr>
            <a:spLocks noGrp="1"/>
          </p:cNvSpPr>
          <p:nvPr>
            <p:ph idx="1"/>
          </p:nvPr>
        </p:nvSpPr>
        <p:spPr>
          <a:xfrm>
            <a:off x="838200" y="1593908"/>
            <a:ext cx="10515600" cy="4583055"/>
          </a:xfrm>
        </p:spPr>
        <p:txBody>
          <a:bodyPr numCol="2">
            <a:normAutofit/>
          </a:bodyPr>
          <a:lstStyle/>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Sie wollen Rache</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Sie denken "das Opfer hat es verdient"</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Aus Langeweile</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Sie beugen sich dem Gruppendruck</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Sie denken, alle anderen tun es auch</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Sie wollen sich selbst befähigen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Sie glauben, dass niemand sie fangen wird</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Sie haben nicht genug Einfühlungsvermögen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r>
              <a:rPr lang="de-DE" dirty="0">
                <a:effectLst/>
                <a:latin typeface="Calibri" panose="020F0502020204030204" pitchFamily="34" charset="0"/>
                <a:ea typeface="Calibri" panose="020F0502020204030204" pitchFamily="34" charset="0"/>
                <a:cs typeface="Times New Roman" panose="02020603050405020304" pitchFamily="18" charset="0"/>
              </a:rPr>
              <a:t>Ein Witz, der außer Kontrolle gerät</a:t>
            </a:r>
            <a:endParaRPr lang="cs-CZ" dirty="0"/>
          </a:p>
        </p:txBody>
      </p:sp>
    </p:spTree>
    <p:extLst>
      <p:ext uri="{BB962C8B-B14F-4D97-AF65-F5344CB8AC3E}">
        <p14:creationId xmlns:p14="http://schemas.microsoft.com/office/powerpoint/2010/main" val="3721410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3B495053-5F07-4CB9-AE68-C7827C94CD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9A8284DD-AA22-475D-88DA-470809B5DC4F}"/>
              </a:ext>
            </a:extLst>
          </p:cNvPr>
          <p:cNvSpPr>
            <a:spLocks noGrp="1"/>
          </p:cNvSpPr>
          <p:nvPr>
            <p:ph type="title"/>
          </p:nvPr>
        </p:nvSpPr>
        <p:spPr>
          <a:xfrm>
            <a:off x="838200" y="612396"/>
            <a:ext cx="10515600" cy="1078292"/>
          </a:xfrm>
        </p:spPr>
        <p:txBody>
          <a:bodyPr/>
          <a:lstStyle/>
          <a:p>
            <a:pPr algn="ctr"/>
            <a:r>
              <a:rPr lang="cs-CZ" b="1" dirty="0" err="1"/>
              <a:t>Vorbeugung</a:t>
            </a:r>
            <a:r>
              <a:rPr lang="cs-CZ" b="1" dirty="0"/>
              <a:t> von </a:t>
            </a:r>
            <a:r>
              <a:rPr lang="cs-CZ" b="1" dirty="0" err="1"/>
              <a:t>Cybermobbing</a:t>
            </a:r>
            <a:endParaRPr lang="cs-CZ" b="1" dirty="0"/>
          </a:p>
        </p:txBody>
      </p:sp>
      <p:sp>
        <p:nvSpPr>
          <p:cNvPr id="3" name="Zástupný symbol pro obsah 2">
            <a:extLst>
              <a:ext uri="{FF2B5EF4-FFF2-40B4-BE49-F238E27FC236}">
                <a16:creationId xmlns:a16="http://schemas.microsoft.com/office/drawing/2014/main" id="{2F26B221-67D7-46FA-AF3E-B7936AA4EEEB}"/>
              </a:ext>
            </a:extLst>
          </p:cNvPr>
          <p:cNvSpPr>
            <a:spLocks noGrp="1"/>
          </p:cNvSpPr>
          <p:nvPr>
            <p:ph idx="1"/>
          </p:nvPr>
        </p:nvSpPr>
        <p:spPr/>
        <p:txBody>
          <a:bodyPr>
            <a:normAutofit/>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Unspezifisch: Einfühlungsvermögen, Grenzen - kennen und verteidigen können, Problemlösung, um Hilfe bitten können, Vertrauen, kritisches Denken fördern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dirty="0">
                <a:effectLst/>
                <a:latin typeface="Calibri" panose="020F0502020204030204" pitchFamily="34" charset="0"/>
                <a:ea typeface="Calibri" panose="020F0502020204030204" pitchFamily="34" charset="0"/>
                <a:cs typeface="Times New Roman" panose="02020603050405020304" pitchFamily="18" charset="0"/>
              </a:rPr>
              <a:t>Spezifisch: Sicherheit und sicheres Online- und Mobilverhalten, Kenntnisse der Netiquette</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r>
              <a:rPr lang="de-DE" dirty="0">
                <a:effectLst/>
                <a:latin typeface="Calibri" panose="020F0502020204030204" pitchFamily="34" charset="0"/>
                <a:ea typeface="Calibri" panose="020F0502020204030204" pitchFamily="34" charset="0"/>
                <a:cs typeface="Times New Roman" panose="02020603050405020304" pitchFamily="18" charset="0"/>
              </a:rPr>
              <a:t>Erwachsene - Weiterbildung, Erstellung keines digitalen Fußabdrucks für das Kind, sollen ein Vorbild in ethischem und sicherem Online-Verhalten</a:t>
            </a:r>
            <a:endParaRPr lang="cs-CZ" dirty="0"/>
          </a:p>
        </p:txBody>
      </p:sp>
    </p:spTree>
    <p:extLst>
      <p:ext uri="{BB962C8B-B14F-4D97-AF65-F5344CB8AC3E}">
        <p14:creationId xmlns:p14="http://schemas.microsoft.com/office/powerpoint/2010/main" val="3248221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56890E69-481B-465F-BF4F-9FD98E4D5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4339DC47-0562-48C0-B259-4A1B88860F71}"/>
              </a:ext>
            </a:extLst>
          </p:cNvPr>
          <p:cNvSpPr>
            <a:spLocks noGrp="1"/>
          </p:cNvSpPr>
          <p:nvPr>
            <p:ph type="title"/>
          </p:nvPr>
        </p:nvSpPr>
        <p:spPr>
          <a:xfrm>
            <a:off x="836611" y="591628"/>
            <a:ext cx="10515600" cy="1325563"/>
          </a:xfrm>
        </p:spPr>
        <p:txBody>
          <a:bodyPr>
            <a:no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Wie man mit dem Kind über Cybermobbing spricht</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CDF37C05-AC8E-4444-A10A-F8D4D1752460}"/>
              </a:ext>
            </a:extLst>
          </p:cNvPr>
          <p:cNvSpPr>
            <a:spLocks noGrp="1"/>
          </p:cNvSpPr>
          <p:nvPr>
            <p:ph idx="1"/>
          </p:nvPr>
        </p:nvSpPr>
        <p:spPr>
          <a:xfrm>
            <a:off x="1141412" y="2249486"/>
            <a:ext cx="9905999" cy="3892695"/>
          </a:xfrm>
        </p:spPr>
        <p:txBody>
          <a:bodyPr>
            <a:normAutofit/>
          </a:bodyPr>
          <a:lstStyle/>
          <a:p>
            <a:r>
              <a:rPr lang="de-DE" dirty="0">
                <a:effectLst/>
                <a:latin typeface="Calibri" panose="020F0502020204030204" pitchFamily="34" charset="0"/>
                <a:ea typeface="Calibri" panose="020F0502020204030204" pitchFamily="34" charset="0"/>
                <a:cs typeface="Times New Roman" panose="02020603050405020304" pitchFamily="18" charset="0"/>
              </a:rPr>
              <a:t>Atmosphäre der Sicherheit und des Vertrauens</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r>
              <a:rPr lang="de-DE" dirty="0">
                <a:effectLst/>
                <a:latin typeface="Calibri" panose="020F0502020204030204" pitchFamily="34" charset="0"/>
                <a:ea typeface="Calibri" panose="020F0502020204030204" pitchFamily="34" charset="0"/>
                <a:cs typeface="Times New Roman" panose="02020603050405020304" pitchFamily="18" charset="0"/>
              </a:rPr>
              <a:t>Die Welt des Kindes auf Einladung betreten - dem Kind Raum und Kontrolle über die Situation geben, nicht zum Aggressor werden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r>
              <a:rPr lang="de-DE" dirty="0">
                <a:effectLst/>
                <a:latin typeface="Calibri" panose="020F0502020204030204" pitchFamily="34" charset="0"/>
                <a:ea typeface="Calibri" panose="020F0502020204030204" pitchFamily="34" charset="0"/>
                <a:cs typeface="Times New Roman" panose="02020603050405020304" pitchFamily="18" charset="0"/>
              </a:rPr>
              <a:t>Ratschläge geben, Hilfe anbieten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r>
              <a:rPr lang="cs-CZ" dirty="0" err="1"/>
              <a:t>Technologien</a:t>
            </a:r>
            <a:r>
              <a:rPr lang="cs-CZ" dirty="0"/>
              <a:t> </a:t>
            </a:r>
            <a:r>
              <a:rPr lang="cs-CZ" dirty="0" err="1"/>
              <a:t>nicht</a:t>
            </a:r>
            <a:r>
              <a:rPr lang="cs-CZ" dirty="0"/>
              <a:t> </a:t>
            </a:r>
            <a:r>
              <a:rPr lang="cs-CZ" dirty="0" err="1"/>
              <a:t>hervorheben</a:t>
            </a:r>
            <a:endParaRPr lang="cs-CZ" dirty="0"/>
          </a:p>
          <a:p>
            <a:endParaRPr lang="cs-CZ" dirty="0"/>
          </a:p>
        </p:txBody>
      </p:sp>
    </p:spTree>
    <p:extLst>
      <p:ext uri="{BB962C8B-B14F-4D97-AF65-F5344CB8AC3E}">
        <p14:creationId xmlns:p14="http://schemas.microsoft.com/office/powerpoint/2010/main" val="4088706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AF8BC53B-8634-481F-8C7F-A3BCFD44F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D11259AB-366F-4EB8-95D3-139EC607DEAE}"/>
              </a:ext>
            </a:extLst>
          </p:cNvPr>
          <p:cNvSpPr>
            <a:spLocks noGrp="1"/>
          </p:cNvSpPr>
          <p:nvPr>
            <p:ph type="title"/>
          </p:nvPr>
        </p:nvSpPr>
        <p:spPr>
          <a:xfrm>
            <a:off x="838200" y="613493"/>
            <a:ext cx="10515600" cy="1325563"/>
          </a:xfrm>
        </p:spPr>
        <p:txBody>
          <a:bodyPr>
            <a:no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Wie erkennt</a:t>
            </a:r>
            <a:r>
              <a:rPr lang="cs-CZ" b="1" dirty="0">
                <a:effectLst/>
                <a:latin typeface="Calibri" panose="020F0502020204030204" pitchFamily="34" charset="0"/>
                <a:ea typeface="Calibri" panose="020F0502020204030204" pitchFamily="34" charset="0"/>
                <a:cs typeface="Times New Roman" panose="02020603050405020304" pitchFamily="18" charset="0"/>
              </a:rPr>
              <a:t> man</a:t>
            </a:r>
            <a:r>
              <a:rPr lang="de-DE" b="1" dirty="0">
                <a:effectLst/>
                <a:latin typeface="Calibri" panose="020F0502020204030204" pitchFamily="34" charset="0"/>
                <a:ea typeface="Calibri" panose="020F0502020204030204" pitchFamily="34" charset="0"/>
                <a:cs typeface="Times New Roman" panose="02020603050405020304" pitchFamily="18" charset="0"/>
              </a:rPr>
              <a:t>, ob ein Kind cybermobbt wird</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4CB25347-9A7C-49A6-9858-B938CA5D2942}"/>
              </a:ext>
            </a:extLst>
          </p:cNvPr>
          <p:cNvSpPr>
            <a:spLocks noGrp="1"/>
          </p:cNvSpPr>
          <p:nvPr>
            <p:ph idx="1"/>
          </p:nvPr>
        </p:nvSpPr>
        <p:spPr/>
        <p:txBody>
          <a:bodyPr>
            <a:normAutofit/>
          </a:bodyPr>
          <a:lstStyle/>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Änderungen im Verhalten und Erleben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Verschlechterung der Noten, Schulschwänzen,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Veränderung des Aussehens,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Ängstlichkeit, Depression, Beklemmung</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Abschottung der Welt, traurige Stimmung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Einschlafschwierigkeiten, Albträume,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Wiederkehrende Kopf- und Magenschmerzen,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000" dirty="0">
                <a:effectLst/>
                <a:latin typeface="Calibri" panose="020F0502020204030204" pitchFamily="34" charset="0"/>
                <a:ea typeface="Calibri" panose="020F0502020204030204" pitchFamily="34" charset="0"/>
                <a:cs typeface="Times New Roman" panose="02020603050405020304" pitchFamily="18" charset="0"/>
              </a:rPr>
              <a:t>Änderung der Essgewohnheiten</a:t>
            </a:r>
            <a:r>
              <a:rPr lang="cs-CZ" sz="2000" dirty="0"/>
              <a:t>…</a:t>
            </a:r>
          </a:p>
        </p:txBody>
      </p:sp>
    </p:spTree>
    <p:extLst>
      <p:ext uri="{BB962C8B-B14F-4D97-AF65-F5344CB8AC3E}">
        <p14:creationId xmlns:p14="http://schemas.microsoft.com/office/powerpoint/2010/main" val="2154091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F85AC632-5138-46DE-A94A-DF01279A4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65A70F36-8D8A-4ED8-9A40-3935C0F753B8}"/>
              </a:ext>
            </a:extLst>
          </p:cNvPr>
          <p:cNvSpPr>
            <a:spLocks noGrp="1"/>
          </p:cNvSpPr>
          <p:nvPr>
            <p:ph type="title"/>
          </p:nvPr>
        </p:nvSpPr>
        <p:spPr>
          <a:xfrm>
            <a:off x="838199" y="582179"/>
            <a:ext cx="10515600" cy="1325563"/>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Was ist zu tun, wenn mein Kind...</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56752F9F-FA3E-4FB9-AB00-BCD21A98C707}"/>
              </a:ext>
            </a:extLst>
          </p:cNvPr>
          <p:cNvSpPr>
            <a:spLocks noGrp="1"/>
          </p:cNvSpPr>
          <p:nvPr>
            <p:ph idx="1"/>
          </p:nvPr>
        </p:nvSpPr>
        <p:spPr>
          <a:xfrm>
            <a:off x="1048624" y="1907742"/>
            <a:ext cx="10125511" cy="4331740"/>
          </a:xfrm>
        </p:spPr>
        <p:txBody>
          <a:bodyPr>
            <a:normAutofit/>
          </a:bodyPr>
          <a:lstStyle/>
          <a:p>
            <a:pPr marL="0" indent="0">
              <a:buNone/>
            </a:pPr>
            <a:r>
              <a:rPr lang="cs-CZ" sz="3000" dirty="0"/>
              <a:t>…</a:t>
            </a:r>
            <a:r>
              <a:rPr lang="de-DE" sz="3000" dirty="0">
                <a:effectLst/>
                <a:latin typeface="Calibri" panose="020F0502020204030204" pitchFamily="34" charset="0"/>
                <a:ea typeface="Calibri" panose="020F0502020204030204" pitchFamily="34" charset="0"/>
                <a:cs typeface="Times New Roman" panose="02020603050405020304" pitchFamily="18" charset="0"/>
              </a:rPr>
              <a:t>EIN OPFER VON CYBERMOBBING</a:t>
            </a:r>
            <a:r>
              <a:rPr lang="cs-CZ" sz="3000" dirty="0">
                <a:effectLst/>
                <a:latin typeface="Calibri" panose="020F0502020204030204" pitchFamily="34" charset="0"/>
                <a:ea typeface="Calibri" panose="020F0502020204030204" pitchFamily="34" charset="0"/>
                <a:cs typeface="Times New Roman" panose="02020603050405020304" pitchFamily="18" charset="0"/>
              </a:rPr>
              <a:t> IST</a:t>
            </a:r>
            <a:r>
              <a:rPr lang="cs-CZ" sz="3000" b="1" dirty="0"/>
              <a:t>:</a:t>
            </a:r>
          </a:p>
          <a:p>
            <a:r>
              <a:rPr lang="de-DE" sz="2000" dirty="0">
                <a:effectLst/>
                <a:latin typeface="Calibri" panose="020F0502020204030204" pitchFamily="34" charset="0"/>
                <a:ea typeface="Calibri" panose="020F0502020204030204" pitchFamily="34" charset="0"/>
                <a:cs typeface="Times New Roman" panose="02020603050405020304" pitchFamily="18" charset="0"/>
              </a:rPr>
              <a:t>Verarbeiten Sie Ihren eigenen Schock, bleiben Sie ruhig</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000" dirty="0">
                <a:effectLst/>
                <a:latin typeface="Calibri" panose="020F0502020204030204" pitchFamily="34" charset="0"/>
                <a:ea typeface="Calibri" panose="020F0502020204030204" pitchFamily="34" charset="0"/>
                <a:cs typeface="Times New Roman" panose="02020603050405020304" pitchFamily="18" charset="0"/>
              </a:rPr>
              <a:t>Schätzen Sie das Kind, wenn es sich anvertraut; disziplinieren Sie es nicht, wenn es Anlass dazu gegeben hat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000" dirty="0">
                <a:effectLst/>
                <a:latin typeface="Calibri" panose="020F0502020204030204" pitchFamily="34" charset="0"/>
                <a:ea typeface="Calibri" panose="020F0502020204030204" pitchFamily="34" charset="0"/>
                <a:cs typeface="Times New Roman" panose="02020603050405020304" pitchFamily="18" charset="0"/>
              </a:rPr>
              <a:t>Versichern</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Sie</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das</a:t>
            </a:r>
            <a:r>
              <a:rPr lang="cs-CZ" sz="20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Kind</a:t>
            </a:r>
            <a:r>
              <a:rPr lang="de-DE" sz="2000" dirty="0">
                <a:effectLst/>
                <a:latin typeface="Calibri" panose="020F0502020204030204" pitchFamily="34" charset="0"/>
                <a:ea typeface="Calibri" panose="020F0502020204030204" pitchFamily="34" charset="0"/>
                <a:cs typeface="Times New Roman" panose="02020603050405020304" pitchFamily="18" charset="0"/>
              </a:rPr>
              <a:t>, dass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Sie</a:t>
            </a:r>
            <a:r>
              <a:rPr lang="de-DE" sz="2000" dirty="0">
                <a:effectLst/>
                <a:latin typeface="Calibri" panose="020F0502020204030204" pitchFamily="34" charset="0"/>
                <a:ea typeface="Calibri" panose="020F0502020204030204" pitchFamily="34" charset="0"/>
                <a:cs typeface="Times New Roman" panose="02020603050405020304" pitchFamily="18" charset="0"/>
              </a:rPr>
              <a:t> es ernst nehmen und </a:t>
            </a:r>
            <a:r>
              <a:rPr lang="cs-CZ" sz="2000" dirty="0" err="1">
                <a:effectLst/>
                <a:latin typeface="Calibri" panose="020F0502020204030204" pitchFamily="34" charset="0"/>
                <a:ea typeface="Calibri" panose="020F0502020204030204" pitchFamily="34" charset="0"/>
                <a:cs typeface="Times New Roman" panose="02020603050405020304" pitchFamily="18" charset="0"/>
              </a:rPr>
              <a:t>sich</a:t>
            </a:r>
            <a:r>
              <a:rPr lang="de-DE" sz="2000" dirty="0">
                <a:effectLst/>
                <a:latin typeface="Calibri" panose="020F0502020204030204" pitchFamily="34" charset="0"/>
                <a:ea typeface="Calibri" panose="020F0502020204030204" pitchFamily="34" charset="0"/>
                <a:cs typeface="Times New Roman" panose="02020603050405020304" pitchFamily="18" charset="0"/>
              </a:rPr>
              <a:t> damit befassen werden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000" dirty="0">
                <a:effectLst/>
                <a:latin typeface="Calibri" panose="020F0502020204030204" pitchFamily="34" charset="0"/>
                <a:ea typeface="Calibri" panose="020F0502020204030204" pitchFamily="34" charset="0"/>
                <a:cs typeface="Times New Roman" panose="02020603050405020304" pitchFamily="18" charset="0"/>
              </a:rPr>
              <a:t>das Ausmaß des Angriffs abbilden, Beweise speichern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000" dirty="0">
                <a:effectLst/>
                <a:latin typeface="Calibri" panose="020F0502020204030204" pitchFamily="34" charset="0"/>
                <a:ea typeface="Calibri" panose="020F0502020204030204" pitchFamily="34" charset="0"/>
                <a:cs typeface="Times New Roman" panose="02020603050405020304" pitchFamily="18" charset="0"/>
              </a:rPr>
              <a:t>erst dann den Angreifer blockieren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000" dirty="0"/>
              <a:t> </a:t>
            </a:r>
            <a:r>
              <a:rPr lang="de-DE" sz="2000" dirty="0">
                <a:effectLst/>
                <a:latin typeface="Calibri" panose="020F0502020204030204" pitchFamily="34" charset="0"/>
                <a:ea typeface="Calibri" panose="020F0502020204030204" pitchFamily="34" charset="0"/>
                <a:cs typeface="Times New Roman" panose="02020603050405020304" pitchFamily="18" charset="0"/>
              </a:rPr>
              <a:t>Kontakt mit der Schule/Polizei aufnehmen, um den Fall zu untersuchen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000" dirty="0">
                <a:effectLst/>
                <a:latin typeface="Calibri" panose="020F0502020204030204" pitchFamily="34" charset="0"/>
                <a:ea typeface="Calibri" panose="020F0502020204030204" pitchFamily="34" charset="0"/>
                <a:cs typeface="Times New Roman" panose="02020603050405020304" pitchFamily="18" charset="0"/>
              </a:rPr>
              <a:t>suchen Sie ggf. psychologische Hilfe auf</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(die Schule bitten, den Fall weiterzuverfolgen (Arbeit mit der Klasse))</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1209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221763F-F578-4E4D-91A1-86F4F3C27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F2A6A431-4527-4580-9DBD-0B0F15F916BE}"/>
              </a:ext>
            </a:extLst>
          </p:cNvPr>
          <p:cNvSpPr>
            <a:spLocks noGrp="1"/>
          </p:cNvSpPr>
          <p:nvPr>
            <p:ph type="title"/>
          </p:nvPr>
        </p:nvSpPr>
        <p:spPr>
          <a:xfrm>
            <a:off x="838199" y="566460"/>
            <a:ext cx="10515600" cy="1325563"/>
          </a:xfrm>
        </p:spPr>
        <p:txBody>
          <a:bodyPr/>
          <a:lstStyle/>
          <a:p>
            <a:pPr algn="ctr"/>
            <a:r>
              <a:rPr lang="de-DE" b="1" dirty="0">
                <a:effectLst/>
                <a:latin typeface="Calibri" panose="020F0502020204030204" pitchFamily="34" charset="0"/>
                <a:ea typeface="Calibri" panose="020F0502020204030204" pitchFamily="34" charset="0"/>
                <a:cs typeface="Times New Roman" panose="02020603050405020304" pitchFamily="18" charset="0"/>
              </a:rPr>
              <a:t>Was ist zu tun, wenn mein Kind...</a:t>
            </a:r>
            <a:endParaRPr lang="cs-CZ" dirty="0"/>
          </a:p>
        </p:txBody>
      </p:sp>
      <p:sp>
        <p:nvSpPr>
          <p:cNvPr id="3" name="Zástupný symbol pro obsah 2">
            <a:extLst>
              <a:ext uri="{FF2B5EF4-FFF2-40B4-BE49-F238E27FC236}">
                <a16:creationId xmlns:a16="http://schemas.microsoft.com/office/drawing/2014/main" id="{627BD437-BCCD-4C06-9977-3E369D417888}"/>
              </a:ext>
            </a:extLst>
          </p:cNvPr>
          <p:cNvSpPr>
            <a:spLocks noGrp="1"/>
          </p:cNvSpPr>
          <p:nvPr>
            <p:ph sz="half" idx="1"/>
          </p:nvPr>
        </p:nvSpPr>
        <p:spPr>
          <a:xfrm>
            <a:off x="1141410" y="1954635"/>
            <a:ext cx="4495461" cy="3836565"/>
          </a:xfrm>
          <a:ln>
            <a:solidFill>
              <a:schemeClr val="tx1"/>
            </a:solidFill>
          </a:ln>
        </p:spPr>
        <p:txBody>
          <a:bodyPr>
            <a:normAutofit fontScale="85000" lnSpcReduction="20000"/>
          </a:bodyPr>
          <a:lstStyle/>
          <a:p>
            <a:pPr marL="0" indent="0">
              <a:buNone/>
            </a:pPr>
            <a:r>
              <a:rPr lang="cs-CZ" sz="3600" dirty="0"/>
              <a:t>… DER ZEUGE IST: </a:t>
            </a:r>
          </a:p>
          <a:p>
            <a:pPr>
              <a:lnSpc>
                <a:spcPct val="107000"/>
              </a:lnSpc>
              <a:spcAft>
                <a:spcPts val="800"/>
              </a:spcAft>
            </a:pPr>
            <a:r>
              <a:rPr lang="cs-CZ" sz="2200" dirty="0" err="1">
                <a:effectLst/>
                <a:latin typeface="Calibri" panose="020F0502020204030204" pitchFamily="34" charset="0"/>
                <a:ea typeface="Calibri" panose="020F0502020204030204" pitchFamily="34" charset="0"/>
                <a:cs typeface="Times New Roman" panose="02020603050405020304" pitchFamily="18" charset="0"/>
              </a:rPr>
              <a:t>Das</a:t>
            </a:r>
            <a:r>
              <a:rPr lang="cs-CZ" sz="2200" dirty="0">
                <a:effectLst/>
                <a:latin typeface="Calibri" panose="020F0502020204030204" pitchFamily="34" charset="0"/>
                <a:ea typeface="Calibri" panose="020F0502020204030204" pitchFamily="34" charset="0"/>
                <a:cs typeface="Times New Roman" panose="02020603050405020304" pitchFamily="18" charset="0"/>
              </a:rPr>
              <a:t> </a:t>
            </a:r>
            <a:r>
              <a:rPr lang="de-DE" sz="2200" dirty="0">
                <a:effectLst/>
                <a:latin typeface="Calibri" panose="020F0502020204030204" pitchFamily="34" charset="0"/>
                <a:ea typeface="Calibri" panose="020F0502020204030204" pitchFamily="34" charset="0"/>
                <a:cs typeface="Times New Roman" panose="02020603050405020304" pitchFamily="18" charset="0"/>
              </a:rPr>
              <a:t>Kind für seine Tapferkeit schätzen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darüber sprechen, wie es die Situation wahrnimmt (Normen bewahren)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die Beweise sichern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Kontakt mit der Schule/Polizei aufnehmen</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obsah 3">
            <a:extLst>
              <a:ext uri="{FF2B5EF4-FFF2-40B4-BE49-F238E27FC236}">
                <a16:creationId xmlns:a16="http://schemas.microsoft.com/office/drawing/2014/main" id="{096B4A4C-2CA8-443E-9E7B-47E1FD4C7F1B}"/>
              </a:ext>
            </a:extLst>
          </p:cNvPr>
          <p:cNvSpPr>
            <a:spLocks noGrp="1"/>
          </p:cNvSpPr>
          <p:nvPr>
            <p:ph sz="half" idx="2"/>
          </p:nvPr>
        </p:nvSpPr>
        <p:spPr>
          <a:xfrm>
            <a:off x="5822066" y="1954635"/>
            <a:ext cx="5225345" cy="3836565"/>
          </a:xfrm>
          <a:ln>
            <a:solidFill>
              <a:schemeClr val="tx1"/>
            </a:solidFill>
          </a:ln>
        </p:spPr>
        <p:txBody>
          <a:bodyPr>
            <a:normAutofit fontScale="85000" lnSpcReduction="20000"/>
          </a:bodyPr>
          <a:lstStyle/>
          <a:p>
            <a:pPr marL="0" indent="0">
              <a:buNone/>
            </a:pPr>
            <a:r>
              <a:rPr lang="cs-CZ" sz="3900" dirty="0"/>
              <a:t>… DER ANGREIFER IST: </a:t>
            </a:r>
          </a:p>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eigenen Schock verarbeiten, zugeben, dass mein Kind etwas böses machte </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Das Vorgehen hängt davon ab, wie Sie von dem Cybermobbing erfahren haben. Manchmal reicht es aus, zu reden und die Regeln festzulegen, manchmal müssen andere Institutionen eingreifen (Schule, Polizei, Gericht).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Kooperieren Sie bei der Untersuchung</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"Ich lehne das Verhalten, nicht die Person ab."</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827484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AAF19B3A-6004-4726-9421-ED4DC974D7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2FE26A30-6620-4D74-BBBE-E0A7EC6DB1DC}"/>
              </a:ext>
            </a:extLst>
          </p:cNvPr>
          <p:cNvSpPr>
            <a:spLocks noGrp="1"/>
          </p:cNvSpPr>
          <p:nvPr>
            <p:ph type="title"/>
          </p:nvPr>
        </p:nvSpPr>
        <p:spPr>
          <a:xfrm>
            <a:off x="838199" y="681037"/>
            <a:ext cx="10515600" cy="1325563"/>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Was die Schule tun kann</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a:extLst>
              <a:ext uri="{FF2B5EF4-FFF2-40B4-BE49-F238E27FC236}">
                <a16:creationId xmlns:a16="http://schemas.microsoft.com/office/drawing/2014/main" id="{7898BA59-5BC2-4EFC-A0F5-C40D4FB733EE}"/>
              </a:ext>
            </a:extLst>
          </p:cNvPr>
          <p:cNvSpPr>
            <a:spLocks noGrp="1"/>
          </p:cNvSpPr>
          <p:nvPr>
            <p:ph idx="1"/>
          </p:nvPr>
        </p:nvSpPr>
        <p:spPr/>
        <p:txBody>
          <a:bodyPr>
            <a:normAutofit/>
          </a:bodyPr>
          <a:lstStyle/>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Regelmäßige Prävention</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Stoppen von Witzen und Beleidigungen</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Klare Regeln und kompetente Personen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Die Schule geht nur auf Cybermobbing ein, wenn es sich auf die Schule und den Unterricht bezieht</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Verstecken Sie sich nicht vor dem Problem</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472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FB45F1D6-6967-4334-9C5E-0C6BAA7C9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4" name="Nadpis 23">
            <a:extLst>
              <a:ext uri="{FF2B5EF4-FFF2-40B4-BE49-F238E27FC236}">
                <a16:creationId xmlns:a16="http://schemas.microsoft.com/office/drawing/2014/main" id="{49FF95D2-8FC2-4072-97A7-F6D224DB1588}"/>
              </a:ext>
            </a:extLst>
          </p:cNvPr>
          <p:cNvSpPr>
            <a:spLocks noGrp="1"/>
          </p:cNvSpPr>
          <p:nvPr>
            <p:ph type="title"/>
          </p:nvPr>
        </p:nvSpPr>
        <p:spPr>
          <a:xfrm>
            <a:off x="838200" y="816746"/>
            <a:ext cx="10515600" cy="873942"/>
          </a:xfrm>
        </p:spPr>
        <p:txBody>
          <a:bodyPr>
            <a:normAutofit fontScale="90000"/>
          </a:bodyPr>
          <a:lstStyle/>
          <a:p>
            <a:pPr algn="ctr"/>
            <a:r>
              <a:rPr lang="de-DE" b="1" dirty="0">
                <a:effectLst/>
                <a:latin typeface="Calibri" panose="020F0502020204030204" pitchFamily="34" charset="0"/>
                <a:ea typeface="Calibri" panose="020F0502020204030204" pitchFamily="34" charset="0"/>
                <a:cs typeface="Times New Roman" panose="02020603050405020304" pitchFamily="18" charset="0"/>
              </a:rPr>
              <a:t>Volkszählung 2020, </a:t>
            </a:r>
            <a:r>
              <a:rPr lang="cs-CZ" b="1" dirty="0" err="1">
                <a:effectLst/>
                <a:latin typeface="Calibri" panose="020F0502020204030204" pitchFamily="34" charset="0"/>
                <a:ea typeface="Calibri" panose="020F0502020204030204" pitchFamily="34" charset="0"/>
                <a:cs typeface="Times New Roman" panose="02020603050405020304" pitchFamily="18" charset="0"/>
              </a:rPr>
              <a:t>Tschechisches</a:t>
            </a:r>
            <a:r>
              <a:rPr lang="cs-CZ" b="1" dirty="0">
                <a:effectLst/>
                <a:latin typeface="Calibri" panose="020F0502020204030204" pitchFamily="34" charset="0"/>
                <a:ea typeface="Calibri" panose="020F0502020204030204" pitchFamily="34" charset="0"/>
                <a:cs typeface="Times New Roman" panose="02020603050405020304" pitchFamily="18" charset="0"/>
              </a:rPr>
              <a:t> </a:t>
            </a:r>
            <a:r>
              <a:rPr lang="cs-CZ" b="1" dirty="0" err="1">
                <a:effectLst/>
                <a:latin typeface="Calibri" panose="020F0502020204030204" pitchFamily="34" charset="0"/>
                <a:ea typeface="Calibri" panose="020F0502020204030204" pitchFamily="34" charset="0"/>
                <a:cs typeface="Times New Roman" panose="02020603050405020304" pitchFamily="18" charset="0"/>
              </a:rPr>
              <a:t>statistisches</a:t>
            </a:r>
            <a:r>
              <a:rPr lang="cs-CZ" b="1" dirty="0">
                <a:effectLst/>
                <a:latin typeface="Calibri" panose="020F0502020204030204" pitchFamily="34" charset="0"/>
                <a:ea typeface="Calibri" panose="020F0502020204030204" pitchFamily="34" charset="0"/>
                <a:cs typeface="Times New Roman" panose="02020603050405020304" pitchFamily="18" charset="0"/>
              </a:rPr>
              <a:t> </a:t>
            </a:r>
            <a:r>
              <a:rPr lang="cs-CZ" b="1" dirty="0" err="1">
                <a:effectLst/>
                <a:latin typeface="Calibri" panose="020F0502020204030204" pitchFamily="34" charset="0"/>
                <a:ea typeface="Calibri" panose="020F0502020204030204" pitchFamily="34" charset="0"/>
                <a:cs typeface="Times New Roman" panose="02020603050405020304" pitchFamily="18" charset="0"/>
              </a:rPr>
              <a:t>Amt</a:t>
            </a:r>
            <a:br>
              <a:rPr lang="cs-CZ" dirty="0"/>
            </a:br>
            <a:r>
              <a:rPr lang="cs-CZ" sz="1800" dirty="0">
                <a:latin typeface="Calibri" panose="020F0502020204030204" pitchFamily="34" charset="0"/>
                <a:cs typeface="Times New Roman" panose="02020603050405020304" pitchFamily="18" charset="0"/>
              </a:rPr>
              <a:t>S</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chüler</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cs-CZ" sz="2000" dirty="0"/>
              <a:t>(13-15 let)</a:t>
            </a:r>
            <a:endParaRPr lang="cs-CZ" dirty="0"/>
          </a:p>
        </p:txBody>
      </p:sp>
      <p:graphicFrame>
        <p:nvGraphicFramePr>
          <p:cNvPr id="23" name="Zástupný obsah 22">
            <a:extLst>
              <a:ext uri="{FF2B5EF4-FFF2-40B4-BE49-F238E27FC236}">
                <a16:creationId xmlns:a16="http://schemas.microsoft.com/office/drawing/2014/main" id="{DAB1CB22-D4A8-4E9A-B5AF-25AC1E2386DC}"/>
              </a:ext>
            </a:extLst>
          </p:cNvPr>
          <p:cNvGraphicFramePr>
            <a:graphicFrameLocks noGrp="1"/>
          </p:cNvGraphicFramePr>
          <p:nvPr>
            <p:ph idx="4294967295"/>
            <p:extLst>
              <p:ext uri="{D42A27DB-BD31-4B8C-83A1-F6EECF244321}">
                <p14:modId xmlns:p14="http://schemas.microsoft.com/office/powerpoint/2010/main" val="1663753083"/>
              </p:ext>
            </p:extLst>
          </p:nvPr>
        </p:nvGraphicFramePr>
        <p:xfrm>
          <a:off x="446202" y="1913223"/>
          <a:ext cx="3551238" cy="43402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af 15">
            <a:extLst>
              <a:ext uri="{FF2B5EF4-FFF2-40B4-BE49-F238E27FC236}">
                <a16:creationId xmlns:a16="http://schemas.microsoft.com/office/drawing/2014/main" id="{BA15AEB2-0E2A-40FD-BAEA-F636A717622C}"/>
              </a:ext>
            </a:extLst>
          </p:cNvPr>
          <p:cNvGraphicFramePr/>
          <p:nvPr>
            <p:extLst>
              <p:ext uri="{D42A27DB-BD31-4B8C-83A1-F6EECF244321}">
                <p14:modId xmlns:p14="http://schemas.microsoft.com/office/powerpoint/2010/main" val="2897895645"/>
              </p:ext>
            </p:extLst>
          </p:nvPr>
        </p:nvGraphicFramePr>
        <p:xfrm>
          <a:off x="3996964" y="1913641"/>
          <a:ext cx="3952976" cy="43398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af 12">
            <a:extLst>
              <a:ext uri="{FF2B5EF4-FFF2-40B4-BE49-F238E27FC236}">
                <a16:creationId xmlns:a16="http://schemas.microsoft.com/office/drawing/2014/main" id="{B13C7E19-8EDC-4315-A346-8B4CA414BDE0}"/>
              </a:ext>
            </a:extLst>
          </p:cNvPr>
          <p:cNvGraphicFramePr/>
          <p:nvPr>
            <p:extLst>
              <p:ext uri="{D42A27DB-BD31-4B8C-83A1-F6EECF244321}">
                <p14:modId xmlns:p14="http://schemas.microsoft.com/office/powerpoint/2010/main" val="1802893818"/>
              </p:ext>
            </p:extLst>
          </p:nvPr>
        </p:nvGraphicFramePr>
        <p:xfrm>
          <a:off x="7949940" y="1913640"/>
          <a:ext cx="3795858" cy="43398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0538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4">
            <a:extLst>
              <a:ext uri="{FF2B5EF4-FFF2-40B4-BE49-F238E27FC236}">
                <a16:creationId xmlns:a16="http://schemas.microsoft.com/office/drawing/2014/main" id="{D8DF2692-F64A-4257-8254-16ACD18DE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5" name="Nadpis 4">
            <a:extLst>
              <a:ext uri="{FF2B5EF4-FFF2-40B4-BE49-F238E27FC236}">
                <a16:creationId xmlns:a16="http://schemas.microsoft.com/office/drawing/2014/main" id="{941CB824-637A-40EB-AB1F-53B79DC42C26}"/>
              </a:ext>
            </a:extLst>
          </p:cNvPr>
          <p:cNvSpPr>
            <a:spLocks noGrp="1"/>
          </p:cNvSpPr>
          <p:nvPr>
            <p:ph type="ctrTitle"/>
          </p:nvPr>
        </p:nvSpPr>
        <p:spPr/>
        <p:txBody>
          <a:bodyPr>
            <a:normAutofit/>
          </a:bodyPr>
          <a:lstStyle/>
          <a:p>
            <a:r>
              <a:rPr lang="cs-CZ" sz="6600" b="1" dirty="0" err="1"/>
              <a:t>Netiquette</a:t>
            </a:r>
            <a:endParaRPr lang="cs-CZ" sz="6600" b="1" dirty="0"/>
          </a:p>
        </p:txBody>
      </p:sp>
      <p:sp>
        <p:nvSpPr>
          <p:cNvPr id="6" name="Podnadpis 5">
            <a:extLst>
              <a:ext uri="{FF2B5EF4-FFF2-40B4-BE49-F238E27FC236}">
                <a16:creationId xmlns:a16="http://schemas.microsoft.com/office/drawing/2014/main" id="{FCBDB678-ACB5-4DDC-AF4F-809C08E9272B}"/>
              </a:ext>
            </a:extLst>
          </p:cNvPr>
          <p:cNvSpPr>
            <a:spLocks noGrp="1"/>
          </p:cNvSpPr>
          <p:nvPr>
            <p:ph type="subTitle" idx="1"/>
          </p:nvPr>
        </p:nvSpPr>
        <p:spPr/>
        <p:txBody>
          <a:bodyPr>
            <a:normAutofit/>
          </a:bodyPr>
          <a:lstStyle/>
          <a:p>
            <a:r>
              <a:rPr lang="de-DE" sz="4000" dirty="0">
                <a:effectLst/>
                <a:latin typeface="Calibri" panose="020F0502020204030204" pitchFamily="34" charset="0"/>
                <a:ea typeface="Calibri" panose="020F0502020204030204" pitchFamily="34" charset="0"/>
                <a:cs typeface="Times New Roman" panose="02020603050405020304" pitchFamily="18" charset="0"/>
              </a:rPr>
              <a:t>Wie verhält man sich</a:t>
            </a:r>
            <a:r>
              <a:rPr lang="cs-CZ" sz="4000" dirty="0">
                <a:effectLst/>
                <a:latin typeface="Calibri" panose="020F0502020204030204" pitchFamily="34" charset="0"/>
                <a:ea typeface="Calibri" panose="020F0502020204030204" pitchFamily="34" charset="0"/>
                <a:cs typeface="Times New Roman" panose="02020603050405020304" pitchFamily="18" charset="0"/>
              </a:rPr>
              <a:t> </a:t>
            </a:r>
            <a:r>
              <a:rPr lang="cs-CZ" sz="4000" dirty="0" err="1">
                <a:effectLst/>
                <a:latin typeface="Calibri" panose="020F0502020204030204" pitchFamily="34" charset="0"/>
                <a:ea typeface="Calibri" panose="020F0502020204030204" pitchFamily="34" charset="0"/>
                <a:cs typeface="Times New Roman" panose="02020603050405020304" pitchFamily="18" charset="0"/>
              </a:rPr>
              <a:t>im</a:t>
            </a:r>
            <a:r>
              <a:rPr lang="cs-CZ" sz="4000" dirty="0">
                <a:effectLst/>
                <a:latin typeface="Calibri" panose="020F0502020204030204" pitchFamily="34" charset="0"/>
                <a:ea typeface="Calibri" panose="020F0502020204030204" pitchFamily="34" charset="0"/>
                <a:cs typeface="Times New Roman" panose="02020603050405020304" pitchFamily="18" charset="0"/>
              </a:rPr>
              <a:t> Internet </a:t>
            </a:r>
            <a:r>
              <a:rPr lang="de-DE" sz="4000" dirty="0">
                <a:effectLst/>
                <a:latin typeface="Calibri" panose="020F0502020204030204" pitchFamily="34" charset="0"/>
                <a:ea typeface="Calibri" panose="020F0502020204030204" pitchFamily="34" charset="0"/>
                <a:cs typeface="Times New Roman" panose="02020603050405020304" pitchFamily="18" charset="0"/>
              </a:rPr>
              <a:t>höflich?</a:t>
            </a:r>
            <a:endParaRPr lang="cs-CZ" sz="4000" dirty="0">
              <a:effectLst/>
              <a:latin typeface="Calibri" panose="020F0502020204030204" pitchFamily="34" charset="0"/>
              <a:ea typeface="Calibri" panose="020F0502020204030204" pitchFamily="34" charset="0"/>
              <a:cs typeface="Times New Roman" panose="02020603050405020304" pitchFamily="18" charset="0"/>
            </a:endParaRPr>
          </a:p>
          <a:p>
            <a:r>
              <a:rPr lang="cs-CZ" sz="4000" i="1" dirty="0" err="1"/>
              <a:t>Netiquette</a:t>
            </a:r>
            <a:r>
              <a:rPr lang="cs-CZ" sz="4000" i="1" dirty="0"/>
              <a:t>, Virginia </a:t>
            </a:r>
            <a:r>
              <a:rPr lang="cs-CZ" sz="4000" i="1" dirty="0" err="1"/>
              <a:t>Shea</a:t>
            </a:r>
            <a:r>
              <a:rPr lang="cs-CZ" sz="4000" i="1" dirty="0"/>
              <a:t> (1994)</a:t>
            </a:r>
          </a:p>
          <a:p>
            <a:endParaRPr lang="cs-CZ" dirty="0"/>
          </a:p>
        </p:txBody>
      </p:sp>
    </p:spTree>
    <p:extLst>
      <p:ext uri="{BB962C8B-B14F-4D97-AF65-F5344CB8AC3E}">
        <p14:creationId xmlns:p14="http://schemas.microsoft.com/office/powerpoint/2010/main" val="14118666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62061C06-206A-4278-A8C3-B0D58FAAC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200" y="536895"/>
            <a:ext cx="10515600" cy="1469705"/>
          </a:xfrm>
        </p:spPr>
        <p:txBody>
          <a:bodyPr>
            <a:noAutofit/>
          </a:bodyPr>
          <a:lstStyle/>
          <a:p>
            <a:pPr algn="ctr"/>
            <a:r>
              <a:rPr lang="cs-CZ" sz="4000" b="1" dirty="0">
                <a:latin typeface="+mn-lt"/>
              </a:rPr>
              <a:t>1. </a:t>
            </a:r>
            <a:r>
              <a:rPr lang="de-DE" sz="4000" b="1" dirty="0">
                <a:effectLst/>
                <a:latin typeface="+mn-lt"/>
                <a:ea typeface="Calibri" panose="020F0502020204030204" pitchFamily="34" charset="0"/>
                <a:cs typeface="Times New Roman" panose="02020603050405020304" pitchFamily="18" charset="0"/>
              </a:rPr>
              <a:t>denken Sie daran, dass sich auf der anderen Seite der Online-Kommunikation ein Mensch befindet</a:t>
            </a:r>
            <a:r>
              <a:rPr lang="de-DE" sz="4000" b="1" dirty="0">
                <a:effectLst/>
                <a:latin typeface="Calibri" panose="020F0502020204030204" pitchFamily="34" charset="0"/>
                <a:ea typeface="Calibri" panose="020F0502020204030204" pitchFamily="34" charset="0"/>
                <a:cs typeface="Times New Roman" panose="02020603050405020304" pitchFamily="18" charset="0"/>
              </a:rPr>
              <a:t>.</a:t>
            </a:r>
            <a:endParaRPr lang="cs-CZ" sz="4000" b="1" dirty="0"/>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a:xfrm>
            <a:off x="838200" y="2226833"/>
            <a:ext cx="10515600" cy="3950130"/>
          </a:xfrm>
        </p:spPr>
        <p:txBody>
          <a:bodyPr>
            <a:normAutofit/>
          </a:bodyPr>
          <a:lstStyle/>
          <a:p>
            <a:pPr marL="45720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Die Grundlage der Netiquette, wie wir sie kennen, ist in erster Linie das Verständnis, dass wir mit lebenden Menschen in einer Online-Umgebung kommunizieren. Die Essenz dieser Regel ist vor allem die These: Behandle andere so, wie du von ihnen behandelt werden möchtest. Tun Sie ihnen nicht weh! Seien Sie sich bewusst, dass Sie bei der Online-Kommunikation sehr oft nicht das Gesicht der Personen sehen, mit denen Sie kommunizieren, Sie sehen nicht deren Mimik, Gestik, Reaktionen, Gefühle. Bei der Online-Kommunikation kann es sehr oft vorkommen, dass wir falsch interpretieren, was andere Benutzer uns geschrieben haben und welche Wirkung unsere Nachrichten oder Kommentare auf sie hatten.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Ein weiteres Problem ist, dass das, was wir einer anderen Person in einer Online-Umgebung (z. B. per E-Mail, Instant Messenger oder sozialem Netzwerk) schreiben, leicht gespeichert und missbraucht werden kann, auch wenn wir es zum Zeitpunkt der Kommunikation nicht so gemeint haben, z. B. weil wir müde oder genervt waren. Während in der Face-</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to</a:t>
            </a:r>
            <a:r>
              <a:rPr lang="de-DE" sz="1800" dirty="0">
                <a:effectLst/>
                <a:latin typeface="Calibri" panose="020F0502020204030204" pitchFamily="34" charset="0"/>
                <a:ea typeface="Calibri" panose="020F0502020204030204" pitchFamily="34" charset="0"/>
                <a:cs typeface="Times New Roman" panose="02020603050405020304" pitchFamily="18" charset="0"/>
              </a:rPr>
              <a:t>-Face-Kommunikation unsere Kommunikationsübertretung schnell verschwindet, ist dies in der Online-Umgebung nicht der Fall. Lassen Sie uns darüber nachdenken!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933341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200" y="1131215"/>
            <a:ext cx="10515600" cy="968263"/>
          </a:xfrm>
        </p:spPr>
        <p:txBody>
          <a:bodyPr>
            <a:normAutofit fontScale="90000"/>
          </a:bodyPr>
          <a:lstStyle/>
          <a:p>
            <a:pPr algn="ctr"/>
            <a:r>
              <a:rPr lang="cs-CZ" b="1" dirty="0">
                <a:latin typeface="+mn-lt"/>
              </a:rPr>
              <a:t>2. </a:t>
            </a:r>
            <a:r>
              <a:rPr lang="de-DE" b="1" dirty="0">
                <a:effectLst/>
                <a:latin typeface="+mn-lt"/>
                <a:ea typeface="Calibri" panose="020F0502020204030204" pitchFamily="34" charset="0"/>
                <a:cs typeface="Times New Roman" panose="02020603050405020304" pitchFamily="18" charset="0"/>
              </a:rPr>
              <a:t>Halten Sie bei der Kommunikation in der Online-Welt die gleichen Regeln wie im realen Leben</a:t>
            </a:r>
            <a:br>
              <a:rPr lang="cs-CZ" sz="1800" dirty="0">
                <a:effectLst/>
                <a:latin typeface="+mn-lt"/>
                <a:ea typeface="Calibri" panose="020F0502020204030204" pitchFamily="34" charset="0"/>
                <a:cs typeface="Times New Roman" panose="02020603050405020304" pitchFamily="18" charset="0"/>
              </a:rPr>
            </a:br>
            <a:endParaRPr lang="cs-CZ" dirty="0">
              <a:latin typeface="+mn-lt"/>
            </a:endParaRPr>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a:xfrm>
            <a:off x="838200" y="2355925"/>
            <a:ext cx="10515600" cy="3821038"/>
          </a:xfrm>
        </p:spPr>
        <p:txBody>
          <a:bodyPr>
            <a:normAutofit/>
          </a:bodyPr>
          <a:lstStyle/>
          <a:p>
            <a:pPr marL="457200">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Diese Regel schließt sich nahtlos an die vorherige Empfehlung an und basiert auf dem Prinzip, dass in der realen Welt die meisten Menschen auch versuchen, Gesetze und Regeln zu befolgen, entweder aus Prinzip, weil sie diese für sinnvoll halten, oder aus der Sorge heraus, dass sie beim Brechen der Regeln (Gesetze) erwischt werden. In der Cyberwelt sind die Chancen, erwischt und bestraft zu werden, jedoch sehr gering (wir sehen dies z. B. an der Anzahl der Personen, die für z. B. Hass und Hassrede in der Online-Umgebung strafrechtlich verfolgt werden), was dazu führen kann, dass Internetnutzer sich nicht um die Einhaltung von Kommunikationsstandards bemühen und sich schlechter verhalten als in der nicht-virtuellen Welt. Der Autor weist darauf hin, dass dies ein großer Fehler ist und die Verhaltensstandards in der Online-Umgebung nicht niedriger sein dürfen als in der regulären nicht-virtuellen Welt. Und auf keinen Fall sollten wir in der Online-Welt gegen das Gesetz verstoßen!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7912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200" y="500062"/>
            <a:ext cx="10515600" cy="1325563"/>
          </a:xfrm>
        </p:spPr>
        <p:txBody>
          <a:bodyPr>
            <a:normAutofit/>
          </a:bodyPr>
          <a:lstStyle/>
          <a:p>
            <a:pPr algn="ctr"/>
            <a:r>
              <a:rPr lang="cs-CZ" b="1" dirty="0">
                <a:latin typeface="+mn-lt"/>
              </a:rPr>
              <a:t>3. </a:t>
            </a:r>
            <a:r>
              <a:rPr lang="de-DE" b="1" dirty="0">
                <a:effectLst/>
                <a:latin typeface="+mn-lt"/>
                <a:ea typeface="Calibri" panose="020F0502020204030204" pitchFamily="34" charset="0"/>
                <a:cs typeface="Times New Roman" panose="02020603050405020304" pitchFamily="18" charset="0"/>
              </a:rPr>
              <a:t>unterscheiden Sie, wo Sie sich in der Cyberwelt befinden</a:t>
            </a:r>
            <a:endParaRPr lang="cs-CZ" b="1" dirty="0">
              <a:latin typeface="+mn-lt"/>
            </a:endParaRPr>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p:txBody>
          <a:bodyPr>
            <a:normAutofit/>
          </a:bodyPr>
          <a:lstStyle/>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Bei der Erstellung dieser Regel ging die Autorin von dem Grundsatz aus, dass wir in der Online-Umgebung je nachdem, wo wir uns befinden, in welchem virtuellen Raum, in welcher Gruppe oder auf welcher Website wir kommunizieren, kommunizieren sollten. Zum Beispiel sollten wir in Diskussionsgruppen von öffentlichen Institutionen keine Gerüchte oder Unwahrheiten verbreiten, wir sollten nicht übermäßig beleidigend sein, und wir sollten sorgfältig darüber nachdenken, was wir schreiben.</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Leider hat die Zeit gezeigt, dass diese Regel bei öffentlichen Kommunikationskanälen oft nicht funktioniert und scheitert, da die Benutzer ihren Kommunikationsstil in der Regel nicht ändern, je nachdem auf welcher Seite/Profil sie sich gerade befinden (die Ausnahme sind moderierte Diskussionen mit strengen Regeln und Eingriffen des Moderators).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1120563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199" y="562062"/>
            <a:ext cx="10515600" cy="2247126"/>
          </a:xfrm>
        </p:spPr>
        <p:txBody>
          <a:bodyPr>
            <a:noAutofit/>
          </a:bodyPr>
          <a:lstStyle/>
          <a:p>
            <a:pPr algn="ctr"/>
            <a:r>
              <a:rPr lang="cs-CZ" b="1" dirty="0">
                <a:latin typeface="+mn-lt"/>
              </a:rPr>
              <a:t>4. </a:t>
            </a:r>
            <a:r>
              <a:rPr lang="de-DE" b="1" dirty="0">
                <a:effectLst/>
                <a:latin typeface="+mn-lt"/>
                <a:ea typeface="Calibri" panose="020F0502020204030204" pitchFamily="34" charset="0"/>
                <a:cs typeface="Times New Roman" panose="02020603050405020304" pitchFamily="18" charset="0"/>
              </a:rPr>
              <a:t>Respektieren Sie die zeitlichen Möglichkeiten der anderen Benutzer, aber auch die Kapazität des Netzwerks </a:t>
            </a:r>
            <a:br>
              <a:rPr lang="cs-CZ" dirty="0">
                <a:effectLst/>
                <a:latin typeface="+mn-lt"/>
                <a:ea typeface="Calibri" panose="020F0502020204030204" pitchFamily="34" charset="0"/>
                <a:cs typeface="Times New Roman" panose="02020603050405020304" pitchFamily="18" charset="0"/>
              </a:rPr>
            </a:br>
            <a:endParaRPr lang="cs-CZ" dirty="0">
              <a:latin typeface="+mn-lt"/>
            </a:endParaRPr>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a:xfrm>
            <a:off x="838200" y="2196445"/>
            <a:ext cx="10515600" cy="4260915"/>
          </a:xfrm>
        </p:spPr>
        <p:txBody>
          <a:bodyPr>
            <a:noAutofit/>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In dieser Regel weist die Autorin auf ein Problem hin, das in der Vergangenheit mit der Kapazität des Internet-Netzwerks, aber auch mit den zeitlichen Möglichkeiten der einzelnen Benutzer zusammenhing. Die Grundlage dieser Regel war, dass wir, wenn wir Nachrichten an andere senden, Folgendes tun sollten: Inhalte so an andere senden, dass die Zeit, die sie mit dem Lesen verbringen werden, nicht verschwendet wird, nicht denselben Inhalt (oder nutzlose Inhalte) wiederholt senden, da wir die Kapazität des Netzwerks unnötig belasten.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Wenn wir z. B. dieselbe Nachricht fünfmal in einer Gruppe posten, belasten wir das Netzwerk zu einem bestimmten Zeitpunkt fünfmal mehr, aber wir verschwenden auch mehr Zeit der Leser, die diese Nachricht lesen.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Diese Regel ist sicherlich sinnvoll und logisch, basierend auf der Realität von vor 20 Jahren, als die Kapazität des Internet-Netzwerks wirklich begrenzt war, die Kommunikation sehr oft über langsame Modems erfolgte und die Zeit selbst ein Problem war (jemand kann sich sicherlich erinnern, wie lange es dauerte, ein einfaches Bild im Anhang einer E-Mail zu öffnen).</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086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9" y="-18475"/>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200" y="570451"/>
            <a:ext cx="10515600" cy="1120237"/>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5. Bauen Sie Ihren Ruf online auf</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a:xfrm>
            <a:off x="838200" y="1893345"/>
            <a:ext cx="10515600" cy="4283617"/>
          </a:xfrm>
        </p:spPr>
        <p:txBody>
          <a:bodyPr>
            <a:normAutofit fontScale="92500"/>
          </a:bodyPr>
          <a:lstStyle/>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Ausgangspunkt für diese Regel ist die Botschaft, dass wir in der Online-Welt den Vorteil nutzen können, dass uns niemand sehen kann und wir daher nicht nach unserer Hautfarbe, unserem Gewicht, unserem Alter oder unserer Kleidung beurteilt werden, sondern vor allem danach, wie wir online kommunizieren, wie wir uns ausdrücken, was wir teilen usw. Die Qualität unserer Sprache (einschließlich Rechtschreibung und Grammatik) ist dann entscheidend.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Die Autorin weist darauf hin, dass wir auf unsere Sprache (Texte) achten sollen, sinnvolle und sachlich korrekte Inhalte schreiben, angenehm und höflich sein und andere nicht beleidigen sollen. Es spricht auch das Thema Fluchen an - wenn Benutzer es wirklich für nötig halten zu fluchen, sollten sie weniger harte Varianten der Profanität wählen (wählen Sie Euphemismen oder Platzhalter, z.B. **** statt des vollen Schimpfworts).</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Der Aufbau einer guten Online-Identität ist sicherlich ein Teil des Lehrplans, der den Schülern in der Grundschule, die aktiv in der Online-Welt kommunizieren, vermittelt werden muss. Derzeit steht der Aufbau von virtuellen Identitäten innerhalb von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Soznetzen</a:t>
            </a:r>
            <a:r>
              <a:rPr lang="de-DE" sz="1800" dirty="0">
                <a:effectLst/>
                <a:latin typeface="Calibri" panose="020F0502020204030204" pitchFamily="34" charset="0"/>
                <a:ea typeface="Calibri" panose="020F0502020204030204" pitchFamily="34" charset="0"/>
                <a:cs typeface="Times New Roman" panose="02020603050405020304" pitchFamily="18" charset="0"/>
              </a:rPr>
              <a:t>, verschiedenen Arten von sozialen Netzwerken und Plattformen im Vordergrund.</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474800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713064" y="587229"/>
            <a:ext cx="10640736" cy="1963024"/>
          </a:xfrm>
        </p:spPr>
        <p:txBody>
          <a:bodyPr>
            <a:normAutofit/>
          </a:bodyPr>
          <a:lstStyle/>
          <a:p>
            <a:pPr algn="ctr"/>
            <a:r>
              <a:rPr lang="cs-CZ" sz="4900" b="1" dirty="0">
                <a:latin typeface="+mn-lt"/>
              </a:rPr>
              <a:t>6. </a:t>
            </a:r>
            <a:r>
              <a:rPr lang="cs-CZ" sz="4900" b="1" dirty="0" err="1">
                <a:latin typeface="Calibri" panose="020F0502020204030204" pitchFamily="34" charset="0"/>
                <a:cs typeface="Times New Roman" panose="02020603050405020304" pitchFamily="18" charset="0"/>
              </a:rPr>
              <a:t>Teilen</a:t>
            </a:r>
            <a:r>
              <a:rPr lang="cs-CZ" sz="4900" b="1" dirty="0">
                <a:latin typeface="Calibri" panose="020F0502020204030204" pitchFamily="34" charset="0"/>
                <a:cs typeface="Times New Roman" panose="02020603050405020304" pitchFamily="18" charset="0"/>
              </a:rPr>
              <a:t> </a:t>
            </a:r>
            <a:r>
              <a:rPr lang="cs-CZ" sz="4900" b="1" dirty="0" err="1">
                <a:latin typeface="Calibri" panose="020F0502020204030204" pitchFamily="34" charset="0"/>
                <a:cs typeface="Times New Roman" panose="02020603050405020304" pitchFamily="18" charset="0"/>
              </a:rPr>
              <a:t>Sie</a:t>
            </a:r>
            <a:r>
              <a:rPr lang="cs-CZ" sz="4900" b="1" dirty="0">
                <a:latin typeface="Calibri" panose="020F0502020204030204" pitchFamily="34" charset="0"/>
                <a:cs typeface="Times New Roman" panose="02020603050405020304" pitchFamily="18" charset="0"/>
              </a:rPr>
              <a:t> </a:t>
            </a:r>
            <a:r>
              <a:rPr lang="cs-CZ" sz="4900" b="1" dirty="0" err="1">
                <a:latin typeface="Calibri" panose="020F0502020204030204" pitchFamily="34" charset="0"/>
                <a:cs typeface="Times New Roman" panose="02020603050405020304" pitchFamily="18" charset="0"/>
              </a:rPr>
              <a:t>das</a:t>
            </a:r>
            <a:r>
              <a:rPr lang="cs-CZ" sz="4900" b="1" dirty="0">
                <a:latin typeface="Calibri" panose="020F0502020204030204" pitchFamily="34" charset="0"/>
                <a:cs typeface="Times New Roman" panose="02020603050405020304" pitchFamily="18" charset="0"/>
              </a:rPr>
              <a:t> </a:t>
            </a:r>
            <a:r>
              <a:rPr lang="de-DE" sz="4900" b="1" dirty="0">
                <a:effectLst/>
                <a:latin typeface="Calibri" panose="020F0502020204030204" pitchFamily="34" charset="0"/>
                <a:ea typeface="Calibri" panose="020F0502020204030204" pitchFamily="34" charset="0"/>
                <a:cs typeface="Times New Roman" panose="02020603050405020304" pitchFamily="18" charset="0"/>
              </a:rPr>
              <a:t>Fachwissen</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a:xfrm>
            <a:off x="838200" y="1825625"/>
            <a:ext cx="10515600" cy="4445146"/>
          </a:xfrm>
        </p:spPr>
        <p:txBody>
          <a:bodyPr>
            <a:noAutofit/>
          </a:bodyPr>
          <a:lstStyle/>
          <a:p>
            <a:pPr>
              <a:lnSpc>
                <a:spcPct val="107000"/>
              </a:lnSpc>
              <a:spcAft>
                <a:spcPts val="800"/>
              </a:spcAft>
            </a:pPr>
            <a:r>
              <a:rPr lang="de-DE" sz="2000" dirty="0">
                <a:effectLst/>
                <a:latin typeface="Calibri" panose="020F0502020204030204" pitchFamily="34" charset="0"/>
                <a:ea typeface="Calibri" panose="020F0502020204030204" pitchFamily="34" charset="0"/>
                <a:cs typeface="Times New Roman" panose="02020603050405020304" pitchFamily="18" charset="0"/>
              </a:rPr>
              <a:t>Eine sehr wichtige Regel, die auf den Prinzipien beruht, auf denen das Internet (früher Arpanet) gegründet wurde. In der Tat wurde das Internet in erster Linie geschaffen, um Wissen unter Wissenschaftlern auszutauschen. Die Essenz dieser Netiquette-Regel ist es, anderen Nutzern Ihr Wissen, Ihre Fähigkeiten, Ihre Erfahrung, Ihre guten Praktiken und sinnvolle Inhalte anzubieten. Und das ist die Stärke des heutigen Internets - das Internet bietet eine unendliche Wissensquelle, die für jeden Interessierten zugänglich ist.</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r>
              <a:rPr lang="de-DE" sz="2000" dirty="0">
                <a:effectLst/>
                <a:latin typeface="Calibri" panose="020F0502020204030204" pitchFamily="34" charset="0"/>
                <a:ea typeface="Calibri" panose="020F0502020204030204" pitchFamily="34" charset="0"/>
                <a:cs typeface="Times New Roman" panose="02020603050405020304" pitchFamily="18" charset="0"/>
              </a:rPr>
              <a:t>Heute gibt es zum Beispiel Tausende von Online-Gruppen, die sich mit Wissenschaft, Bildung oder Kunst beschäftigen; das Internet ist ein endloser Brunnen des Wissens und der menschlichen Verständigung. Leider besteht ein großer Teil des Internets auch aus Müll, Fehlinformationen, minderwertigen Informationen und Meinungsplattformen, die von der Dummheit der Leser und ihrem mangelnden Interesse an der Verifizierung der ihnen präsentierten Informationen profitieren. Dies ist eine der größten Herausforderungen des 21. Jahrhunderts - zu lernen, kritisch mit Informationen umzugehen, in der Lage zu sein, Originalquellen zu finden und zu beurteilen, welche Inhalte glaubwürdig sind und welche nicht</a:t>
            </a:r>
            <a:endParaRPr lang="cs-CZ" sz="2000" dirty="0"/>
          </a:p>
        </p:txBody>
      </p:sp>
    </p:spTree>
    <p:extLst>
      <p:ext uri="{BB962C8B-B14F-4D97-AF65-F5344CB8AC3E}">
        <p14:creationId xmlns:p14="http://schemas.microsoft.com/office/powerpoint/2010/main" val="2017824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200" y="587229"/>
            <a:ext cx="10515600" cy="1682636"/>
          </a:xfrm>
        </p:spPr>
        <p:txBody>
          <a:bodyPr>
            <a:no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7. Gießen Sie in der Online-Kommunikation kein "Öl ins Feuer", unterstützen Sie keine Hasstiraden und Flame Wars</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a:xfrm>
            <a:off x="838200" y="2686639"/>
            <a:ext cx="10515600" cy="3490324"/>
          </a:xfrm>
        </p:spPr>
        <p:txBody>
          <a:bodyPr>
            <a:normAutofit/>
          </a:bodyPr>
          <a:lstStyle/>
          <a:p>
            <a:r>
              <a:rPr lang="de-DE" sz="2400" dirty="0">
                <a:effectLst/>
                <a:latin typeface="Calibri" panose="020F0502020204030204" pitchFamily="34" charset="0"/>
                <a:ea typeface="Calibri" panose="020F0502020204030204" pitchFamily="34" charset="0"/>
                <a:cs typeface="Times New Roman" panose="02020603050405020304" pitchFamily="18" charset="0"/>
              </a:rPr>
              <a:t>Zu Beginn ist es wichtig, darauf hinzuweisen, dass die Netiquette selbst uns nicht verbietet, online unter dem Einfluss von Emotionen zu kommunizieren und so genannte Flame Wars (Flaming) zu starten oder zu hassen. Die Netiquette zielt darauf ab, Flame Wars so schnell wie möglich zu beenden, damit sie die Kommunikation anderer Benutzer nicht zerstören. Die Netiquette ist der Meinung, dass Flame-Wars bis zu einem gewissen Grad unterhaltsam sein können, aber sie dürfen die Diskussion nicht überlagern und dürfen nicht weiter geduldet werden.</a:t>
            </a:r>
            <a:endParaRPr lang="cs-CZ" sz="2400" dirty="0"/>
          </a:p>
        </p:txBody>
      </p:sp>
    </p:spTree>
    <p:extLst>
      <p:ext uri="{BB962C8B-B14F-4D97-AF65-F5344CB8AC3E}">
        <p14:creationId xmlns:p14="http://schemas.microsoft.com/office/powerpoint/2010/main" val="395388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200" y="578840"/>
            <a:ext cx="10515600" cy="1111848"/>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8. respektieren Sie die Privatsphäre anderer</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p:txBody>
          <a:bodyPr>
            <a:normAutofit/>
          </a:bodyPr>
          <a:lstStyle/>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Dieser Punkt definiert die Grundlagen der Regeln in Bezug auf die Privatsphäre der Benutzer - die Netiquette verbietet es Benutzern, ohne Erlaubnis in die E-Mail-Postfächer anderer Personen oder in andere Benutzerprofile einzudringen. Diese Regel wurde in das Rechtssystem übernommen und die Privatsphäre wird durch mehrere Gesetze geschützt.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9789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200" y="587229"/>
            <a:ext cx="10515600" cy="1103459"/>
          </a:xfrm>
        </p:spPr>
        <p:txBody>
          <a:bodyPr>
            <a:normAutofit fontScale="90000"/>
          </a:bodyPr>
          <a:lstStyle/>
          <a:p>
            <a:pPr algn="ctr"/>
            <a:r>
              <a:rPr lang="cs-CZ" sz="4900" b="1" dirty="0">
                <a:latin typeface="+mn-lt"/>
              </a:rPr>
              <a:t>9. </a:t>
            </a:r>
            <a:r>
              <a:rPr lang="de-DE" sz="4900" b="1" dirty="0">
                <a:effectLst/>
                <a:latin typeface="+mn-lt"/>
                <a:ea typeface="Calibri" panose="020F0502020204030204" pitchFamily="34" charset="0"/>
                <a:cs typeface="Times New Roman" panose="02020603050405020304" pitchFamily="18" charset="0"/>
              </a:rPr>
              <a:t>Missbrauchen Sie Ihre Kraft nicht</a:t>
            </a:r>
            <a:br>
              <a:rPr lang="cs-CZ" sz="1800" dirty="0">
                <a:effectLst/>
                <a:latin typeface="Calibri" panose="020F0502020204030204" pitchFamily="34" charset="0"/>
                <a:ea typeface="Calibri" panose="020F0502020204030204" pitchFamily="34" charset="0"/>
                <a:cs typeface="Times New Roman" panose="02020603050405020304" pitchFamily="18" charset="0"/>
              </a:rPr>
            </a:br>
            <a:endParaRPr lang="cs-CZ" dirty="0"/>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p:txBody>
          <a:bodyPr>
            <a:normAutofit/>
          </a:bodyPr>
          <a:lstStyle/>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Dieser Punkt ist für diejenigen, die online mehr Privilegien und Rechte haben als andere Internetnutzer. Dazu gehören Moderatoren, Gruppenadministratoren, Administratoren, Serveradministratoren, aber auch z.B. Hacker. Sie sollten ihre Macht niemals missbrauchen, gemäß der Netiquette - mehr Macht (und Benutzerrechte) zu haben, gibt ihnen nicht das Recht, sie zu missbrauchen.</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Leider missbrauchen viele Administratoren von Diskussionsgruppen (z.B. in sozialen Netzwerken) ihre Macht, z.B. um unangemessene Kommentare zu entfernen (auch wenn sie höflich geschrieben sind und die Netiquette respektieren) oder um Benutzer direkt zu sperren (Ban). </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55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99AD5B2F-E4ED-4917-A5FB-CD164CADA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068CFDFA-2E0A-4740-9515-CE3857970CD9}"/>
              </a:ext>
            </a:extLst>
          </p:cNvPr>
          <p:cNvSpPr>
            <a:spLocks noGrp="1"/>
          </p:cNvSpPr>
          <p:nvPr>
            <p:ph type="title"/>
          </p:nvPr>
        </p:nvSpPr>
        <p:spPr>
          <a:xfrm>
            <a:off x="838199" y="2784693"/>
            <a:ext cx="10515600" cy="1325563"/>
          </a:xfrm>
        </p:spPr>
        <p:txBody>
          <a:bodyPr>
            <a:noAutofit/>
          </a:bodyPr>
          <a:lstStyle/>
          <a:p>
            <a:pPr algn="ctr">
              <a:lnSpc>
                <a:spcPct val="107000"/>
              </a:lnSpc>
              <a:spcAft>
                <a:spcPts val="800"/>
              </a:spcAft>
            </a:pPr>
            <a:r>
              <a:rPr lang="de-DE" sz="8800" b="1" dirty="0">
                <a:effectLst/>
                <a:latin typeface="Calibri" panose="020F0502020204030204" pitchFamily="34" charset="0"/>
                <a:ea typeface="Calibri" panose="020F0502020204030204" pitchFamily="34" charset="0"/>
                <a:cs typeface="Times New Roman" panose="02020603050405020304" pitchFamily="18" charset="0"/>
              </a:rPr>
              <a:t>Soziale Netzwerke</a:t>
            </a:r>
            <a:endParaRPr lang="cs-CZ" sz="8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911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B54D8789-AB36-4980-B149-89D9ADC12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a:extLst>
              <a:ext uri="{FF2B5EF4-FFF2-40B4-BE49-F238E27FC236}">
                <a16:creationId xmlns:a16="http://schemas.microsoft.com/office/drawing/2014/main" id="{77B13B6E-0076-4FCC-B029-4A0E7A2D9845}"/>
              </a:ext>
            </a:extLst>
          </p:cNvPr>
          <p:cNvSpPr>
            <a:spLocks noGrp="1"/>
          </p:cNvSpPr>
          <p:nvPr>
            <p:ph type="title"/>
          </p:nvPr>
        </p:nvSpPr>
        <p:spPr>
          <a:xfrm>
            <a:off x="838200" y="578840"/>
            <a:ext cx="10515600" cy="1111848"/>
          </a:xfrm>
        </p:spPr>
        <p:txBody>
          <a:bodyPr>
            <a:normAutofit/>
          </a:bodyPr>
          <a:lstStyle/>
          <a:p>
            <a:pPr algn="ctr"/>
            <a:r>
              <a:rPr lang="pl-PL" b="1" dirty="0">
                <a:latin typeface="+mn-lt"/>
              </a:rPr>
              <a:t>10. </a:t>
            </a:r>
            <a:r>
              <a:rPr lang="de-DE" b="1" dirty="0">
                <a:effectLst/>
                <a:latin typeface="+mn-lt"/>
                <a:ea typeface="Calibri" panose="020F0502020204030204" pitchFamily="34" charset="0"/>
                <a:cs typeface="Times New Roman" panose="02020603050405020304" pitchFamily="18" charset="0"/>
              </a:rPr>
              <a:t>Verzeihen Sie anderen ihre Fehler</a:t>
            </a:r>
            <a:endParaRPr lang="cs-CZ" b="1" dirty="0">
              <a:latin typeface="+mn-lt"/>
            </a:endParaRPr>
          </a:p>
        </p:txBody>
      </p:sp>
      <p:sp>
        <p:nvSpPr>
          <p:cNvPr id="3" name="Zástupný obsah 2">
            <a:extLst>
              <a:ext uri="{FF2B5EF4-FFF2-40B4-BE49-F238E27FC236}">
                <a16:creationId xmlns:a16="http://schemas.microsoft.com/office/drawing/2014/main" id="{DE5DAF4F-DEF2-4AEC-903A-F894CF9471E9}"/>
              </a:ext>
            </a:extLst>
          </p:cNvPr>
          <p:cNvSpPr>
            <a:spLocks noGrp="1"/>
          </p:cNvSpPr>
          <p:nvPr>
            <p:ph idx="1"/>
          </p:nvPr>
        </p:nvSpPr>
        <p:spPr/>
        <p:txBody>
          <a:bodyPr>
            <a:normAutofit/>
          </a:bodyPr>
          <a:lstStyle/>
          <a:p>
            <a:pPr>
              <a:lnSpc>
                <a:spcPct val="107000"/>
              </a:lnSpc>
              <a:spcAft>
                <a:spcPts val="800"/>
              </a:spcAft>
            </a:pPr>
            <a:r>
              <a:rPr lang="de-DE" sz="2400" dirty="0">
                <a:effectLst/>
                <a:latin typeface="Calibri" panose="020F0502020204030204" pitchFamily="34" charset="0"/>
                <a:ea typeface="Calibri" panose="020F0502020204030204" pitchFamily="34" charset="0"/>
                <a:cs typeface="Times New Roman" panose="02020603050405020304" pitchFamily="18" charset="0"/>
              </a:rPr>
              <a:t>Die Schlussregel weist darauf hin, dass wir anderen Internetnutzern gegenüber tolerant sein und nicht auf Fehler hinweisen sollten, die sie bei der Online-Kommunikation machen. Die Netiquette spricht z. B. Rechtschreibfehler direkt an, die oft ein Vorwand sind, um Nutzer zu entmenschlichen. Wenn wir einen Benutzer auf seinen Fehler aufmerksam machen wollen, sollten wir z. B. eine private Nachricht verwenden, nicht eine öffentliche Demütigung.</a:t>
            </a:r>
            <a:endParaRPr lang="cs-CZ"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78522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5BA3F513-F103-4B13-A7D4-6F8A31A0C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pic>
        <p:nvPicPr>
          <p:cNvPr id="6" name="Obrázek 5">
            <a:extLst>
              <a:ext uri="{FF2B5EF4-FFF2-40B4-BE49-F238E27FC236}">
                <a16:creationId xmlns:a16="http://schemas.microsoft.com/office/drawing/2014/main" id="{6C86EFD0-375E-4D87-951A-8079671664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543" y="634434"/>
            <a:ext cx="9264913" cy="5294236"/>
          </a:xfrm>
          <a:prstGeom prst="rect">
            <a:avLst/>
          </a:prstGeom>
        </p:spPr>
      </p:pic>
      <p:sp>
        <p:nvSpPr>
          <p:cNvPr id="9" name="TextovéPole 8">
            <a:extLst>
              <a:ext uri="{FF2B5EF4-FFF2-40B4-BE49-F238E27FC236}">
                <a16:creationId xmlns:a16="http://schemas.microsoft.com/office/drawing/2014/main" id="{8F204E5A-A645-4320-B9E3-54C4AA7257A2}"/>
              </a:ext>
            </a:extLst>
          </p:cNvPr>
          <p:cNvSpPr txBox="1"/>
          <p:nvPr/>
        </p:nvSpPr>
        <p:spPr>
          <a:xfrm>
            <a:off x="8210747" y="5928670"/>
            <a:ext cx="3771446" cy="369332"/>
          </a:xfrm>
          <a:prstGeom prst="rect">
            <a:avLst/>
          </a:prstGeom>
          <a:noFill/>
        </p:spPr>
        <p:txBody>
          <a:bodyPr wrap="square" rtlCol="0">
            <a:spAutoFit/>
          </a:bodyPr>
          <a:lstStyle/>
          <a:p>
            <a:r>
              <a:rPr lang="cs-CZ" dirty="0" err="1">
                <a:latin typeface="+mj-lt"/>
              </a:rPr>
              <a:t>Erarbeitet</a:t>
            </a:r>
            <a:r>
              <a:rPr lang="cs-CZ" dirty="0">
                <a:latin typeface="+mj-lt"/>
              </a:rPr>
              <a:t> von: Barbora Merglová</a:t>
            </a:r>
          </a:p>
        </p:txBody>
      </p:sp>
    </p:spTree>
    <p:extLst>
      <p:ext uri="{BB962C8B-B14F-4D97-AF65-F5344CB8AC3E}">
        <p14:creationId xmlns:p14="http://schemas.microsoft.com/office/powerpoint/2010/main" val="358607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1E678AEE-AD29-471C-B065-AD3C688AB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7689" cy="6894950"/>
          </a:xfrm>
          <a:prstGeom prst="rect">
            <a:avLst/>
          </a:prstGeom>
        </p:spPr>
      </p:pic>
      <p:sp>
        <p:nvSpPr>
          <p:cNvPr id="2" name="Nadpis 1"/>
          <p:cNvSpPr>
            <a:spLocks noGrp="1"/>
          </p:cNvSpPr>
          <p:nvPr>
            <p:ph type="title"/>
          </p:nvPr>
        </p:nvSpPr>
        <p:spPr>
          <a:xfrm>
            <a:off x="838200" y="681037"/>
            <a:ext cx="10515600" cy="1325563"/>
          </a:xfrm>
        </p:spPr>
        <p:txBody>
          <a:bodyPr>
            <a:normAutofit/>
          </a:bodyPr>
          <a:lstStyle/>
          <a:p>
            <a:pPr algn="ctr">
              <a:lnSpc>
                <a:spcPct val="107000"/>
              </a:lnSpc>
              <a:spcAft>
                <a:spcPts val="800"/>
              </a:spcAft>
            </a:pPr>
            <a:r>
              <a:rPr lang="de-DE" b="1" dirty="0">
                <a:effectLst/>
                <a:latin typeface="Calibri" panose="020F0502020204030204" pitchFamily="34" charset="0"/>
                <a:ea typeface="Calibri" panose="020F0502020204030204" pitchFamily="34" charset="0"/>
                <a:cs typeface="Times New Roman" panose="02020603050405020304" pitchFamily="18" charset="0"/>
              </a:rPr>
              <a:t>Motivation zur Nutzung sozialer Netzwerke</a:t>
            </a:r>
            <a:endParaRPr lang="cs-CZ"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ástupný symbol pro obsah 2"/>
          <p:cNvSpPr>
            <a:spLocks noGrp="1"/>
          </p:cNvSpPr>
          <p:nvPr>
            <p:ph idx="1"/>
          </p:nvPr>
        </p:nvSpPr>
        <p:spPr/>
        <p:txBody>
          <a:bodyPr>
            <a:normAutofit/>
          </a:bodyPr>
          <a:lstStyle/>
          <a:p>
            <a:pPr marL="742950" lvl="1" indent="-285750">
              <a:lnSpc>
                <a:spcPct val="107000"/>
              </a:lnSpc>
              <a:spcAft>
                <a:spcPts val="800"/>
              </a:spcAft>
              <a:buFont typeface="Arial" panose="020B0604020202020204" pitchFamily="34" charset="0"/>
              <a:buChar char="•"/>
              <a:tabLst>
                <a:tab pos="914400" algn="l"/>
              </a:tabLst>
            </a:pPr>
            <a:r>
              <a:rPr lang="de-DE" dirty="0">
                <a:effectLst/>
                <a:latin typeface="Calibri" panose="020F0502020204030204" pitchFamily="34" charset="0"/>
                <a:ea typeface="Calibri" panose="020F0502020204030204" pitchFamily="34" charset="0"/>
                <a:cs typeface="Times New Roman" panose="02020603050405020304" pitchFamily="18" charset="0"/>
              </a:rPr>
              <a:t>Kommunikation mit Freunden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dirty="0">
                <a:effectLst/>
                <a:latin typeface="Calibri" panose="020F0502020204030204" pitchFamily="34" charset="0"/>
                <a:ea typeface="Calibri" panose="020F0502020204030204" pitchFamily="34" charset="0"/>
                <a:cs typeface="Times New Roman" panose="02020603050405020304" pitchFamily="18" charset="0"/>
              </a:rPr>
              <a:t>Kreative Tätigkeit</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dirty="0">
                <a:effectLst/>
                <a:latin typeface="Calibri" panose="020F0502020204030204" pitchFamily="34" charset="0"/>
                <a:ea typeface="Calibri" panose="020F0502020204030204" pitchFamily="34" charset="0"/>
                <a:cs typeface="Times New Roman" panose="02020603050405020304" pitchFamily="18" charset="0"/>
              </a:rPr>
              <a:t>Identitätsbildung</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dirty="0">
                <a:effectLst/>
                <a:latin typeface="Calibri" panose="020F0502020204030204" pitchFamily="34" charset="0"/>
                <a:ea typeface="Calibri" panose="020F0502020204030204" pitchFamily="34" charset="0"/>
                <a:cs typeface="Times New Roman" panose="02020603050405020304" pitchFamily="18" charset="0"/>
              </a:rPr>
              <a:t>Sozialer Status</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dirty="0">
                <a:effectLst/>
                <a:latin typeface="Calibri" panose="020F0502020204030204" pitchFamily="34" charset="0"/>
                <a:ea typeface="Calibri" panose="020F0502020204030204" pitchFamily="34" charset="0"/>
                <a:cs typeface="Times New Roman" panose="02020603050405020304" pitchFamily="18" charset="0"/>
              </a:rPr>
              <a:t>Einbindung in eine Gruppe</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dirty="0">
                <a:effectLst/>
                <a:latin typeface="Calibri" panose="020F0502020204030204" pitchFamily="34" charset="0"/>
                <a:ea typeface="Calibri" panose="020F0502020204030204" pitchFamily="34" charset="0"/>
                <a:cs typeface="Times New Roman" panose="02020603050405020304" pitchFamily="18" charset="0"/>
              </a:rPr>
              <a:t>Erleben von Bedürfnissen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dirty="0">
                <a:effectLst/>
                <a:latin typeface="Calibri" panose="020F0502020204030204" pitchFamily="34" charset="0"/>
                <a:ea typeface="Calibri" panose="020F0502020204030204" pitchFamily="34" charset="0"/>
                <a:cs typeface="Times New Roman" panose="02020603050405020304" pitchFamily="18" charset="0"/>
              </a:rPr>
              <a:t>Quelle der Informationen</a:t>
            </a:r>
            <a:endParaRPr lang="cs-C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4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Zástupný obsah 4">
            <a:extLst>
              <a:ext uri="{FF2B5EF4-FFF2-40B4-BE49-F238E27FC236}">
                <a16:creationId xmlns:a16="http://schemas.microsoft.com/office/drawing/2014/main" id="{E57B21DF-6B48-44E4-AC6D-4BE75B1D0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45" y="-36950"/>
            <a:ext cx="12257689" cy="6894950"/>
          </a:xfrm>
          <a:prstGeom prst="rect">
            <a:avLst/>
          </a:prstGeom>
        </p:spPr>
      </p:pic>
      <p:sp>
        <p:nvSpPr>
          <p:cNvPr id="2" name="Nadpis 1"/>
          <p:cNvSpPr>
            <a:spLocks noGrp="1"/>
          </p:cNvSpPr>
          <p:nvPr>
            <p:ph type="title"/>
          </p:nvPr>
        </p:nvSpPr>
        <p:spPr>
          <a:xfrm>
            <a:off x="838200" y="886406"/>
            <a:ext cx="10515600" cy="813044"/>
          </a:xfrm>
        </p:spPr>
        <p:txBody>
          <a:bodyPr/>
          <a:lstStyle/>
          <a:p>
            <a:pPr algn="ctr"/>
            <a:r>
              <a:rPr lang="cs-CZ" b="1" dirty="0" err="1"/>
              <a:t>Facebook</a:t>
            </a:r>
            <a:endParaRPr lang="cs-CZ" b="1" dirty="0"/>
          </a:p>
        </p:txBody>
      </p:sp>
      <p:pic>
        <p:nvPicPr>
          <p:cNvPr id="4100" name="Picture 4" descr="facebook logo | Logo facebook, Facebook profile, Social media log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62825" y="771648"/>
            <a:ext cx="1042561" cy="1042561"/>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838200" y="1814208"/>
            <a:ext cx="10515600" cy="4445189"/>
          </a:xfrm>
        </p:spPr>
        <p:txBody>
          <a:bodyPr>
            <a:noAutofit/>
          </a:bodyPr>
          <a:lstStyle/>
          <a:p>
            <a:pPr marL="742950" lvl="1" indent="-285750">
              <a:lnSpc>
                <a:spcPct val="107000"/>
              </a:lnSpc>
              <a:spcAft>
                <a:spcPts val="800"/>
              </a:spcAft>
              <a:buFont typeface="Arial" panose="020B0604020202020204" pitchFamily="34" charset="0"/>
              <a:buChar char="•"/>
              <a:tabLst>
                <a:tab pos="914400" algn="l"/>
              </a:tabLst>
            </a:pPr>
            <a:r>
              <a:rPr lang="de-DE" sz="2200" dirty="0">
                <a:effectLst/>
                <a:latin typeface="Calibri" panose="020F0502020204030204" pitchFamily="34" charset="0"/>
                <a:ea typeface="Calibri" panose="020F0502020204030204" pitchFamily="34" charset="0"/>
                <a:cs typeface="Times New Roman" panose="02020603050405020304" pitchFamily="18" charset="0"/>
              </a:rPr>
              <a:t>Im Besitz der Facebook Inc.</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200" dirty="0">
                <a:effectLst/>
                <a:latin typeface="Calibri" panose="020F0502020204030204" pitchFamily="34" charset="0"/>
                <a:ea typeface="Calibri" panose="020F0502020204030204" pitchFamily="34" charset="0"/>
                <a:cs typeface="Times New Roman" panose="02020603050405020304" pitchFamily="18" charset="0"/>
              </a:rPr>
              <a:t>Mit 2.701 Millionen aktiven Nutzern ist es das meistgenutzte soziale Netzwerk der Welt.</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200" dirty="0">
                <a:effectLst/>
                <a:latin typeface="Calibri" panose="020F0502020204030204" pitchFamily="34" charset="0"/>
                <a:ea typeface="Calibri" panose="020F0502020204030204" pitchFamily="34" charset="0"/>
                <a:cs typeface="Times New Roman" panose="02020603050405020304" pitchFamily="18" charset="0"/>
              </a:rPr>
              <a:t>Der Inhalt ist sehr vielfältig.</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200" dirty="0">
                <a:effectLst/>
                <a:latin typeface="Calibri" panose="020F0502020204030204" pitchFamily="34" charset="0"/>
                <a:ea typeface="Calibri" panose="020F0502020204030204" pitchFamily="34" charset="0"/>
                <a:cs typeface="Times New Roman" panose="02020603050405020304" pitchFamily="18" charset="0"/>
              </a:rPr>
              <a:t>Beiträge - Fotos, Videos, Text, Links, Umfragen, Gefühle....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200" dirty="0">
                <a:effectLst/>
                <a:latin typeface="Calibri" panose="020F0502020204030204" pitchFamily="34" charset="0"/>
                <a:ea typeface="Calibri" panose="020F0502020204030204" pitchFamily="34" charset="0"/>
                <a:cs typeface="Times New Roman" panose="02020603050405020304" pitchFamily="18" charset="0"/>
              </a:rPr>
              <a:t>Story - wie bei Stories bei INSTA</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200" dirty="0">
                <a:effectLst/>
                <a:latin typeface="Calibri" panose="020F0502020204030204" pitchFamily="34" charset="0"/>
                <a:ea typeface="Calibri" panose="020F0502020204030204" pitchFamily="34" charset="0"/>
                <a:cs typeface="Times New Roman" panose="02020603050405020304" pitchFamily="18" charset="0"/>
              </a:rPr>
              <a:t>Profil, Seite, Gruppe, Event, Watsch, Marketplace, Dating, Karriere...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2200" dirty="0">
                <a:effectLst/>
                <a:latin typeface="Calibri" panose="020F0502020204030204" pitchFamily="34" charset="0"/>
                <a:ea typeface="Calibri" panose="020F0502020204030204" pitchFamily="34" charset="0"/>
                <a:cs typeface="Times New Roman" panose="02020603050405020304" pitchFamily="18" charset="0"/>
              </a:rPr>
              <a:t>Reichweite der Beiträge</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de-DE" sz="2200" dirty="0">
                <a:effectLst/>
                <a:latin typeface="Calibri" panose="020F0502020204030204" pitchFamily="34" charset="0"/>
                <a:ea typeface="Calibri" panose="020F0502020204030204" pitchFamily="34" charset="0"/>
                <a:cs typeface="Times New Roman" panose="02020603050405020304" pitchFamily="18" charset="0"/>
              </a:rPr>
              <a:t>bei jedem Beitrag kann man separat eingestellt werden, wer den Inhalt sehen soll</a:t>
            </a:r>
            <a:endParaRPr lang="cs-CZ"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235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Zástupný obsah 4">
            <a:extLst>
              <a:ext uri="{FF2B5EF4-FFF2-40B4-BE49-F238E27FC236}">
                <a16:creationId xmlns:a16="http://schemas.microsoft.com/office/drawing/2014/main" id="{73E13D12-2B18-4B6A-9700-96C580105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950"/>
            <a:ext cx="12257689" cy="6894950"/>
          </a:xfrm>
          <a:prstGeom prst="rect">
            <a:avLst/>
          </a:prstGeom>
        </p:spPr>
      </p:pic>
      <p:sp>
        <p:nvSpPr>
          <p:cNvPr id="2" name="Nadpis 1"/>
          <p:cNvSpPr>
            <a:spLocks noGrp="1"/>
          </p:cNvSpPr>
          <p:nvPr>
            <p:ph type="title"/>
          </p:nvPr>
        </p:nvSpPr>
        <p:spPr>
          <a:xfrm>
            <a:off x="838200" y="567391"/>
            <a:ext cx="10515600" cy="779463"/>
          </a:xfrm>
        </p:spPr>
        <p:txBody>
          <a:bodyPr/>
          <a:lstStyle/>
          <a:p>
            <a:pPr algn="ctr"/>
            <a:r>
              <a:rPr lang="cs-CZ" b="1" dirty="0" err="1"/>
              <a:t>YouTube</a:t>
            </a:r>
            <a:endParaRPr lang="cs-CZ" b="1" dirty="0"/>
          </a:p>
        </p:txBody>
      </p:sp>
      <p:sp>
        <p:nvSpPr>
          <p:cNvPr id="3" name="Zástupný symbol pro obsah 2"/>
          <p:cNvSpPr>
            <a:spLocks noGrp="1"/>
          </p:cNvSpPr>
          <p:nvPr>
            <p:ph idx="1"/>
          </p:nvPr>
        </p:nvSpPr>
        <p:spPr>
          <a:xfrm>
            <a:off x="838200" y="1282343"/>
            <a:ext cx="10515600" cy="4894620"/>
          </a:xfrm>
        </p:spPr>
        <p:txBody>
          <a:bodyPr>
            <a:normAutofit fontScale="92500" lnSpcReduction="20000"/>
          </a:bodyPr>
          <a:lstStyle/>
          <a:p>
            <a:r>
              <a:rPr lang="de-DE" dirty="0"/>
              <a:t>Es ist im Besitz von Alphabet Inc. einer Tochtergesellschaft von Google.</a:t>
            </a:r>
            <a:endParaRPr lang="cs-CZ" dirty="0"/>
          </a:p>
          <a:p>
            <a:r>
              <a:rPr lang="de-DE" dirty="0"/>
              <a:t>Sie haben 2 000 Millionen aktive Benutzer.</a:t>
            </a:r>
            <a:r>
              <a:rPr lang="cs-CZ" dirty="0"/>
              <a:t>.</a:t>
            </a:r>
          </a:p>
          <a:p>
            <a:r>
              <a:rPr lang="de-DE" dirty="0"/>
              <a:t>Inhalte</a:t>
            </a:r>
            <a:r>
              <a:rPr lang="cs-CZ" dirty="0"/>
              <a:t>:</a:t>
            </a:r>
            <a:r>
              <a:rPr lang="de-DE" dirty="0"/>
              <a:t> Videos, Musik und Streams.</a:t>
            </a:r>
            <a:endParaRPr lang="cs-CZ" dirty="0"/>
          </a:p>
          <a:p>
            <a:r>
              <a:rPr lang="cs-CZ" dirty="0" err="1"/>
              <a:t>Attraktiver</a:t>
            </a:r>
            <a:r>
              <a:rPr lang="cs-CZ" dirty="0"/>
              <a:t> </a:t>
            </a:r>
            <a:r>
              <a:rPr lang="cs-CZ" dirty="0" err="1"/>
              <a:t>Inhalt</a:t>
            </a:r>
            <a:endParaRPr lang="cs-CZ" dirty="0"/>
          </a:p>
          <a:p>
            <a:pPr lvl="1"/>
            <a:r>
              <a:rPr lang="cs-CZ" dirty="0" err="1"/>
              <a:t>Gameplay</a:t>
            </a:r>
            <a:r>
              <a:rPr lang="cs-CZ" dirty="0"/>
              <a:t> (</a:t>
            </a:r>
            <a:r>
              <a:rPr lang="cs-CZ" dirty="0" err="1"/>
              <a:t>Gameplay-Filmmaterial</a:t>
            </a:r>
            <a:r>
              <a:rPr lang="cs-CZ" dirty="0"/>
              <a:t>)</a:t>
            </a:r>
          </a:p>
          <a:p>
            <a:pPr lvl="1"/>
            <a:r>
              <a:rPr lang="de-DE" dirty="0"/>
              <a:t>Vlogs (Videos aus dem Leben von Influencern)</a:t>
            </a:r>
            <a:endParaRPr lang="cs-CZ" dirty="0"/>
          </a:p>
          <a:p>
            <a:pPr lvl="1"/>
            <a:r>
              <a:rPr lang="cs-CZ" dirty="0" err="1"/>
              <a:t>Craft</a:t>
            </a:r>
            <a:r>
              <a:rPr lang="cs-CZ" dirty="0"/>
              <a:t>, </a:t>
            </a:r>
            <a:r>
              <a:rPr lang="de-DE" dirty="0"/>
              <a:t>Tipps und Anleitungen (wie man etwas macht/repariert)</a:t>
            </a:r>
            <a:endParaRPr lang="cs-CZ" dirty="0"/>
          </a:p>
          <a:p>
            <a:pPr lvl="1"/>
            <a:r>
              <a:rPr lang="cs-CZ" dirty="0" err="1"/>
              <a:t>Challenge</a:t>
            </a:r>
            <a:r>
              <a:rPr lang="cs-CZ" dirty="0"/>
              <a:t> </a:t>
            </a:r>
          </a:p>
          <a:p>
            <a:pPr lvl="2"/>
            <a:r>
              <a:rPr lang="de-DE" dirty="0"/>
              <a:t>Herausforderungen, die Autoren nacheinander wiederholen.</a:t>
            </a:r>
            <a:endParaRPr lang="cs-CZ" dirty="0"/>
          </a:p>
          <a:p>
            <a:pPr lvl="2"/>
            <a:r>
              <a:rPr lang="de-DE" dirty="0"/>
              <a:t>Positive Herausforderungen fördern die Zusammenarbeit in der Klasse, Ökologie, Körperlichkeit. Sie versuchen, die Aufmerksamkeit auf ein Problem in der Gesellschaft zu lenken.</a:t>
            </a:r>
            <a:endParaRPr lang="cs-CZ" dirty="0"/>
          </a:p>
          <a:p>
            <a:pPr lvl="2"/>
            <a:r>
              <a:rPr lang="de-DE" dirty="0"/>
              <a:t>Es gibt aber auch sehr gefährliche Herausforderungen, bei denen Schüler einen Löffel Zimt ablecken, Waschkapseln kauen oder sich mit Teppichklebeband an die Wand kleben. </a:t>
            </a:r>
            <a:endParaRPr lang="cs-CZ" dirty="0"/>
          </a:p>
          <a:p>
            <a:pPr lvl="2"/>
            <a:r>
              <a:rPr lang="cs-CZ" dirty="0" err="1"/>
              <a:t>Witze</a:t>
            </a:r>
            <a:r>
              <a:rPr lang="cs-CZ" dirty="0"/>
              <a:t> </a:t>
            </a:r>
            <a:r>
              <a:rPr lang="cs-CZ" dirty="0" err="1"/>
              <a:t>und</a:t>
            </a:r>
            <a:r>
              <a:rPr lang="cs-CZ" dirty="0"/>
              <a:t> </a:t>
            </a:r>
            <a:r>
              <a:rPr lang="cs-CZ" dirty="0" err="1"/>
              <a:t>FunFacts</a:t>
            </a:r>
            <a:endParaRPr lang="cs-CZ" dirty="0"/>
          </a:p>
        </p:txBody>
      </p:sp>
      <p:pic>
        <p:nvPicPr>
          <p:cNvPr id="2062" name="Picture 14" descr="Image result for youtube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5981" y="174623"/>
            <a:ext cx="2782219" cy="1564998"/>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o2chytraskola.cz/www/data/editor/images/duck_tape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2808" y="1613616"/>
            <a:ext cx="1672536" cy="167253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s://o2chytraskola.cz/www/data/editor/images/trash.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3300" y="1645871"/>
            <a:ext cx="2899063" cy="1672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33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4">
            <a:extLst>
              <a:ext uri="{FF2B5EF4-FFF2-40B4-BE49-F238E27FC236}">
                <a16:creationId xmlns:a16="http://schemas.microsoft.com/office/drawing/2014/main" id="{34F9D036-0692-435B-8B08-B51F79727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45" y="0"/>
            <a:ext cx="12257689" cy="6894950"/>
          </a:xfrm>
          <a:prstGeom prst="rect">
            <a:avLst/>
          </a:prstGeom>
        </p:spPr>
      </p:pic>
      <p:sp>
        <p:nvSpPr>
          <p:cNvPr id="2" name="Nadpis 1"/>
          <p:cNvSpPr>
            <a:spLocks noGrp="1"/>
          </p:cNvSpPr>
          <p:nvPr>
            <p:ph type="title"/>
          </p:nvPr>
        </p:nvSpPr>
        <p:spPr>
          <a:xfrm>
            <a:off x="838199" y="583756"/>
            <a:ext cx="10515600" cy="1015267"/>
          </a:xfrm>
        </p:spPr>
        <p:txBody>
          <a:bodyPr/>
          <a:lstStyle/>
          <a:p>
            <a:pPr algn="ctr"/>
            <a:r>
              <a:rPr lang="cs-CZ" b="1" dirty="0"/>
              <a:t>Instagram</a:t>
            </a:r>
          </a:p>
        </p:txBody>
      </p:sp>
      <p:sp>
        <p:nvSpPr>
          <p:cNvPr id="4" name="Zástupný symbol pro obsah 3"/>
          <p:cNvSpPr>
            <a:spLocks noGrp="1"/>
          </p:cNvSpPr>
          <p:nvPr>
            <p:ph idx="1"/>
          </p:nvPr>
        </p:nvSpPr>
        <p:spPr>
          <a:xfrm>
            <a:off x="838200" y="1599023"/>
            <a:ext cx="10515600" cy="4745793"/>
          </a:xfrm>
        </p:spPr>
        <p:txBody>
          <a:bodyPr>
            <a:normAutofit fontScale="85000" lnSpcReduction="20000"/>
          </a:bodyPr>
          <a:lstStyle/>
          <a:p>
            <a:r>
              <a:rPr lang="de-DE" dirty="0"/>
              <a:t>Sie ist im Besitz der Facebook Inc. </a:t>
            </a:r>
            <a:endParaRPr lang="cs-CZ" dirty="0"/>
          </a:p>
          <a:p>
            <a:r>
              <a:rPr lang="de-DE" dirty="0"/>
              <a:t>Sie haben 1 158 Millionen aktive Benutzer. </a:t>
            </a:r>
            <a:endParaRPr lang="cs-CZ" dirty="0"/>
          </a:p>
          <a:p>
            <a:r>
              <a:rPr lang="de-DE" dirty="0"/>
              <a:t>Inhalt sind Fotos und Videos (können nicht vom PC hochgeladen werden)</a:t>
            </a:r>
            <a:endParaRPr lang="cs-CZ" dirty="0"/>
          </a:p>
          <a:p>
            <a:pPr lvl="1"/>
            <a:r>
              <a:rPr lang="cs-CZ" dirty="0" err="1"/>
              <a:t>Beitrag</a:t>
            </a:r>
            <a:endParaRPr lang="cs-CZ" dirty="0"/>
          </a:p>
          <a:p>
            <a:pPr lvl="2"/>
            <a:r>
              <a:rPr lang="cs-CZ" dirty="0" err="1"/>
              <a:t>Langfristig</a:t>
            </a:r>
            <a:r>
              <a:rPr lang="cs-CZ" dirty="0"/>
              <a:t>, </a:t>
            </a:r>
            <a:r>
              <a:rPr lang="cs-CZ" dirty="0" err="1"/>
              <a:t>er</a:t>
            </a:r>
            <a:r>
              <a:rPr lang="cs-CZ" dirty="0"/>
              <a:t> </a:t>
            </a:r>
            <a:r>
              <a:rPr lang="de-DE" dirty="0"/>
              <a:t>bleibt auf Ihrem Profil, bis er gelöscht wird </a:t>
            </a:r>
            <a:endParaRPr lang="cs-CZ" dirty="0"/>
          </a:p>
          <a:p>
            <a:pPr lvl="2"/>
            <a:r>
              <a:rPr lang="cs-CZ" dirty="0"/>
              <a:t>Man kann </a:t>
            </a:r>
            <a:r>
              <a:rPr lang="cs-CZ" dirty="0" err="1"/>
              <a:t>kommentieren</a:t>
            </a:r>
            <a:r>
              <a:rPr lang="cs-CZ" dirty="0"/>
              <a:t> </a:t>
            </a:r>
            <a:r>
              <a:rPr lang="cs-CZ" dirty="0" err="1"/>
              <a:t>und</a:t>
            </a:r>
            <a:r>
              <a:rPr lang="cs-CZ" dirty="0"/>
              <a:t> </a:t>
            </a:r>
            <a:r>
              <a:rPr lang="cs-CZ" dirty="0" err="1"/>
              <a:t>Herzen</a:t>
            </a:r>
            <a:r>
              <a:rPr lang="cs-CZ" dirty="0"/>
              <a:t> </a:t>
            </a:r>
            <a:r>
              <a:rPr lang="cs-CZ" dirty="0" err="1"/>
              <a:t>vergeben</a:t>
            </a:r>
            <a:r>
              <a:rPr lang="cs-CZ" dirty="0"/>
              <a:t>, </a:t>
            </a:r>
            <a:r>
              <a:rPr lang="cs-CZ" dirty="0" err="1"/>
              <a:t>Vernetzung</a:t>
            </a:r>
            <a:r>
              <a:rPr lang="cs-CZ" dirty="0"/>
              <a:t> </a:t>
            </a:r>
            <a:r>
              <a:rPr lang="cs-CZ" dirty="0" err="1"/>
              <a:t>mit</a:t>
            </a:r>
            <a:r>
              <a:rPr lang="cs-CZ" dirty="0"/>
              <a:t> FB</a:t>
            </a:r>
          </a:p>
          <a:p>
            <a:pPr lvl="1"/>
            <a:r>
              <a:rPr lang="cs-CZ" dirty="0"/>
              <a:t>Story</a:t>
            </a:r>
          </a:p>
          <a:p>
            <a:pPr lvl="2"/>
            <a:r>
              <a:rPr lang="cs-CZ" dirty="0"/>
              <a:t>Nur </a:t>
            </a:r>
            <a:r>
              <a:rPr lang="cs-CZ" dirty="0" err="1"/>
              <a:t>für</a:t>
            </a:r>
            <a:r>
              <a:rPr lang="cs-CZ" dirty="0"/>
              <a:t> 24 </a:t>
            </a:r>
            <a:r>
              <a:rPr lang="cs-CZ" dirty="0" err="1"/>
              <a:t>Stunden</a:t>
            </a:r>
            <a:endParaRPr lang="cs-CZ" dirty="0"/>
          </a:p>
          <a:p>
            <a:pPr lvl="2"/>
            <a:r>
              <a:rPr lang="cs-CZ" dirty="0" err="1"/>
              <a:t>Du</a:t>
            </a:r>
            <a:r>
              <a:rPr lang="cs-CZ" dirty="0"/>
              <a:t> </a:t>
            </a:r>
            <a:r>
              <a:rPr lang="cs-CZ" dirty="0" err="1"/>
              <a:t>kannst</a:t>
            </a:r>
            <a:r>
              <a:rPr lang="cs-CZ" dirty="0"/>
              <a:t> </a:t>
            </a:r>
            <a:r>
              <a:rPr lang="cs-CZ" dirty="0" err="1"/>
              <a:t>mit</a:t>
            </a:r>
            <a:r>
              <a:rPr lang="cs-CZ" dirty="0"/>
              <a:t> </a:t>
            </a:r>
            <a:r>
              <a:rPr lang="cs-CZ" dirty="0" err="1"/>
              <a:t>Emoj</a:t>
            </a:r>
            <a:r>
              <a:rPr lang="cs-CZ" dirty="0"/>
              <a:t> oder </a:t>
            </a:r>
            <a:r>
              <a:rPr lang="cs-CZ" dirty="0" err="1"/>
              <a:t>Nachricht</a:t>
            </a:r>
            <a:r>
              <a:rPr lang="cs-CZ" dirty="0"/>
              <a:t> </a:t>
            </a:r>
            <a:r>
              <a:rPr lang="cs-CZ" dirty="0" err="1"/>
              <a:t>reagieren</a:t>
            </a:r>
            <a:r>
              <a:rPr lang="cs-CZ" dirty="0"/>
              <a:t>, </a:t>
            </a:r>
            <a:r>
              <a:rPr lang="cs-CZ" dirty="0" err="1"/>
              <a:t>welche</a:t>
            </a:r>
            <a:r>
              <a:rPr lang="cs-CZ" dirty="0"/>
              <a:t> </a:t>
            </a:r>
            <a:r>
              <a:rPr lang="de-DE" dirty="0"/>
              <a:t>nur der Besitzer der Story sehen kann</a:t>
            </a:r>
            <a:endParaRPr lang="cs-CZ" dirty="0"/>
          </a:p>
          <a:p>
            <a:pPr lvl="2"/>
            <a:r>
              <a:rPr lang="cs-CZ" dirty="0" err="1"/>
              <a:t>Zusätzliche</a:t>
            </a:r>
            <a:r>
              <a:rPr lang="cs-CZ" dirty="0"/>
              <a:t> </a:t>
            </a:r>
            <a:r>
              <a:rPr lang="cs-CZ" dirty="0" err="1"/>
              <a:t>Funktionen</a:t>
            </a:r>
            <a:r>
              <a:rPr lang="cs-CZ" dirty="0"/>
              <a:t> </a:t>
            </a:r>
            <a:r>
              <a:rPr lang="de-DE" dirty="0"/>
              <a:t>(Filter, Musik, Umfrage, Frage, Bewertung, Countdown, </a:t>
            </a:r>
            <a:r>
              <a:rPr lang="de-DE" dirty="0" err="1"/>
              <a:t>Gifs</a:t>
            </a:r>
            <a:r>
              <a:rPr lang="de-DE" dirty="0"/>
              <a:t>.. </a:t>
            </a:r>
            <a:r>
              <a:rPr lang="cs-CZ" dirty="0"/>
              <a:t>…)</a:t>
            </a:r>
          </a:p>
          <a:p>
            <a:pPr lvl="1"/>
            <a:r>
              <a:rPr lang="cs-CZ" dirty="0" err="1"/>
              <a:t>Reels</a:t>
            </a:r>
            <a:r>
              <a:rPr lang="cs-CZ" dirty="0"/>
              <a:t> </a:t>
            </a:r>
          </a:p>
          <a:p>
            <a:pPr lvl="2"/>
            <a:r>
              <a:rPr lang="de-DE" dirty="0"/>
              <a:t>Kurze Videos mit Effekten und hinzugefügter Musik</a:t>
            </a:r>
            <a:endParaRPr lang="cs-CZ" dirty="0"/>
          </a:p>
          <a:p>
            <a:r>
              <a:rPr lang="cs-CZ" dirty="0" err="1"/>
              <a:t>Reichweite</a:t>
            </a:r>
            <a:r>
              <a:rPr lang="cs-CZ" dirty="0"/>
              <a:t> der </a:t>
            </a:r>
            <a:r>
              <a:rPr lang="cs-CZ" dirty="0" err="1"/>
              <a:t>Beiträge</a:t>
            </a:r>
            <a:r>
              <a:rPr lang="cs-CZ" dirty="0"/>
              <a:t> </a:t>
            </a:r>
          </a:p>
          <a:p>
            <a:pPr lvl="1"/>
            <a:r>
              <a:rPr lang="cs-CZ" dirty="0" err="1"/>
              <a:t>Öffentliches</a:t>
            </a:r>
            <a:r>
              <a:rPr lang="cs-CZ" dirty="0"/>
              <a:t> Konto (</a:t>
            </a:r>
            <a:r>
              <a:rPr lang="cs-CZ" dirty="0" err="1"/>
              <a:t>für</a:t>
            </a:r>
            <a:r>
              <a:rPr lang="cs-CZ" dirty="0"/>
              <a:t> </a:t>
            </a:r>
            <a:r>
              <a:rPr lang="cs-CZ" dirty="0" err="1"/>
              <a:t>alle</a:t>
            </a:r>
            <a:r>
              <a:rPr lang="cs-CZ" dirty="0"/>
              <a:t> </a:t>
            </a:r>
            <a:r>
              <a:rPr lang="cs-CZ" dirty="0" err="1"/>
              <a:t>sichtbar</a:t>
            </a:r>
            <a:r>
              <a:rPr lang="cs-CZ" dirty="0"/>
              <a:t>) </a:t>
            </a:r>
          </a:p>
          <a:p>
            <a:pPr lvl="1"/>
            <a:r>
              <a:rPr lang="cs-CZ" dirty="0" err="1"/>
              <a:t>Privates</a:t>
            </a:r>
            <a:r>
              <a:rPr lang="cs-CZ" dirty="0"/>
              <a:t> Konto (</a:t>
            </a:r>
            <a:r>
              <a:rPr lang="cs-CZ" dirty="0" err="1"/>
              <a:t>das</a:t>
            </a:r>
            <a:r>
              <a:rPr lang="cs-CZ" dirty="0"/>
              <a:t> </a:t>
            </a:r>
            <a:r>
              <a:rPr lang="cs-CZ" dirty="0" err="1"/>
              <a:t>können</a:t>
            </a:r>
            <a:r>
              <a:rPr lang="cs-CZ" dirty="0"/>
              <a:t> </a:t>
            </a:r>
            <a:r>
              <a:rPr lang="de-DE" dirty="0"/>
              <a:t>nur diejenigen</a:t>
            </a:r>
            <a:r>
              <a:rPr lang="cs-CZ" dirty="0"/>
              <a:t> </a:t>
            </a:r>
            <a:r>
              <a:rPr lang="cs-CZ" dirty="0" err="1"/>
              <a:t>sehen</a:t>
            </a:r>
            <a:r>
              <a:rPr lang="de-DE" dirty="0"/>
              <a:t>, denen die Erlaubnis </a:t>
            </a:r>
            <a:r>
              <a:rPr lang="de-DE" dirty="0" err="1"/>
              <a:t>ge</a:t>
            </a:r>
            <a:r>
              <a:rPr lang="cs-CZ" dirty="0" err="1"/>
              <a:t>geben</a:t>
            </a:r>
            <a:r>
              <a:rPr lang="cs-CZ" dirty="0"/>
              <a:t> </a:t>
            </a:r>
            <a:r>
              <a:rPr lang="cs-CZ" dirty="0" err="1"/>
              <a:t>wird</a:t>
            </a:r>
            <a:r>
              <a:rPr lang="de-DE" dirty="0"/>
              <a:t>, oder "enge Freunde„</a:t>
            </a:r>
            <a:r>
              <a:rPr lang="cs-CZ" dirty="0"/>
              <a:t>)</a:t>
            </a:r>
          </a:p>
        </p:txBody>
      </p:sp>
      <p:pic>
        <p:nvPicPr>
          <p:cNvPr id="3076" name="Picture 4" descr="Instagram – Wikipedi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1130" y="839889"/>
            <a:ext cx="1518268" cy="1518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09227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9713</Words>
  <Application>Microsoft Office PowerPoint</Application>
  <PresentationFormat>Breitbild</PresentationFormat>
  <Paragraphs>579</Paragraphs>
  <Slides>51</Slides>
  <Notes>21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51</vt:i4>
      </vt:variant>
    </vt:vector>
  </HeadingPairs>
  <TitlesOfParts>
    <vt:vector size="57" baseType="lpstr">
      <vt:lpstr>Arial</vt:lpstr>
      <vt:lpstr>Calibri</vt:lpstr>
      <vt:lpstr>Calibri Light</vt:lpstr>
      <vt:lpstr>DejaVuSans</vt:lpstr>
      <vt:lpstr>Times New Roman</vt:lpstr>
      <vt:lpstr>Motiv Office</vt:lpstr>
      <vt:lpstr>Program Advaita – Na internetu jako doma Programm Advaita – Im Internet wie zu Hause</vt:lpstr>
      <vt:lpstr>Inhalt der Präsentation</vt:lpstr>
      <vt:lpstr> </vt:lpstr>
      <vt:lpstr>Volkszählung 2020, Tschechisches statistisches Amt Schüler (13-15 let)</vt:lpstr>
      <vt:lpstr>Soziale Netzwerke</vt:lpstr>
      <vt:lpstr>Motivation zur Nutzung sozialer Netzwerke</vt:lpstr>
      <vt:lpstr>Facebook</vt:lpstr>
      <vt:lpstr>YouTube</vt:lpstr>
      <vt:lpstr>Instagram</vt:lpstr>
      <vt:lpstr>Snapchat</vt:lpstr>
      <vt:lpstr>TikTok</vt:lpstr>
      <vt:lpstr>Andere soziale Netzwerke </vt:lpstr>
      <vt:lpstr>6 grundlegende Dinge, an denen man mit Kindern arbeiten kann</vt:lpstr>
      <vt:lpstr>Spiele</vt:lpstr>
      <vt:lpstr>Vorteile und Anreize zum Spielen</vt:lpstr>
      <vt:lpstr>PEGI</vt:lpstr>
      <vt:lpstr>Roblox (PEGI 7)</vt:lpstr>
      <vt:lpstr>Minecraft (PEGI 7)</vt:lpstr>
      <vt:lpstr>Fortnite (PEGI 12)</vt:lpstr>
      <vt:lpstr>Counter-Strike (PEGI 18)</vt:lpstr>
      <vt:lpstr>League of Legends (PEGI 12)</vt:lpstr>
      <vt:lpstr>PowerPoint-Präsentation</vt:lpstr>
      <vt:lpstr>Spielsucht und Internetabhängigkeit</vt:lpstr>
      <vt:lpstr>PowerPoint-Präsentation</vt:lpstr>
      <vt:lpstr>PowerPoint-Präsentation</vt:lpstr>
      <vt:lpstr>PowerPoint-Präsentation</vt:lpstr>
      <vt:lpstr>Risiken im Zusammenhang mit übermäßiger Nutzung von Bildschirmen</vt:lpstr>
      <vt:lpstr>Spielsucht und Internetabhängigkeit</vt:lpstr>
      <vt:lpstr>Vorbeugung von Sucht</vt:lpstr>
      <vt:lpstr>Cybermobbing</vt:lpstr>
      <vt:lpstr>Was ist Cybermobbing</vt:lpstr>
      <vt:lpstr>Rollen bei Cybermobbing</vt:lpstr>
      <vt:lpstr>Warum mobben Kinder im Internet?</vt:lpstr>
      <vt:lpstr>Vorbeugung von Cybermobbing</vt:lpstr>
      <vt:lpstr>Wie man mit dem Kind über Cybermobbing spricht</vt:lpstr>
      <vt:lpstr>Wie erkennt man, ob ein Kind cybermobbt wird</vt:lpstr>
      <vt:lpstr>Was ist zu tun, wenn mein Kind...</vt:lpstr>
      <vt:lpstr>Was ist zu tun, wenn mein Kind...</vt:lpstr>
      <vt:lpstr>Was die Schule tun kann</vt:lpstr>
      <vt:lpstr>Netiquette</vt:lpstr>
      <vt:lpstr>1. denken Sie daran, dass sich auf der anderen Seite der Online-Kommunikation ein Mensch befindet.</vt:lpstr>
      <vt:lpstr>2. Halten Sie bei der Kommunikation in der Online-Welt die gleichen Regeln wie im realen Leben </vt:lpstr>
      <vt:lpstr>3. unterscheiden Sie, wo Sie sich in der Cyberwelt befinden</vt:lpstr>
      <vt:lpstr>4. Respektieren Sie die zeitlichen Möglichkeiten der anderen Benutzer, aber auch die Kapazität des Netzwerks  </vt:lpstr>
      <vt:lpstr>5. Bauen Sie Ihren Ruf online auf</vt:lpstr>
      <vt:lpstr>6. Teilen Sie das Fachwissen </vt:lpstr>
      <vt:lpstr>7. Gießen Sie in der Online-Kommunikation kein "Öl ins Feuer", unterstützen Sie keine Hasstiraden und Flame Wars</vt:lpstr>
      <vt:lpstr>8. respektieren Sie die Privatsphäre anderer</vt:lpstr>
      <vt:lpstr>9. Missbrauchen Sie Ihre Kraft nicht </vt:lpstr>
      <vt:lpstr>10. Verzeihen Sie anderen ihre Fehler</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Advaita – Na internetu jako doma Programm Advaita – Im Internet wie zu Hause</dc:title>
  <dc:creator>Olga Merglová</dc:creator>
  <cp:lastModifiedBy>Köhler, Dagmar</cp:lastModifiedBy>
  <cp:revision>47</cp:revision>
  <dcterms:created xsi:type="dcterms:W3CDTF">2021-06-16T11:16:43Z</dcterms:created>
  <dcterms:modified xsi:type="dcterms:W3CDTF">2023-06-23T10:47:38Z</dcterms:modified>
</cp:coreProperties>
</file>